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Lora"/>
      <p:regular r:id="rId34"/>
      <p:bold r:id="rId35"/>
      <p:italic r:id="rId36"/>
      <p:boldItalic r:id="rId37"/>
    </p:embeddedFont>
    <p:embeddedFont>
      <p:font typeface="Squada One"/>
      <p:regular r:id="rId38"/>
    </p:embeddedFont>
    <p:embeddedFont>
      <p:font typeface="Merriweath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07">
          <p15:clr>
            <a:srgbClr val="9AA0A6"/>
          </p15:clr>
        </p15:guide>
        <p15:guide id="2" orient="horz" pos="1790">
          <p15:clr>
            <a:srgbClr val="9AA0A6"/>
          </p15:clr>
        </p15:guide>
        <p15:guide id="3" orient="horz" pos="1148">
          <p15:clr>
            <a:srgbClr val="9AA0A6"/>
          </p15:clr>
        </p15:guide>
        <p15:guide id="4" pos="2880">
          <p15:clr>
            <a:srgbClr val="9AA0A6"/>
          </p15:clr>
        </p15:guide>
        <p15:guide id="5" orient="horz" pos="145">
          <p15:clr>
            <a:srgbClr val="9AA0A6"/>
          </p15:clr>
        </p15:guide>
        <p15:guide id="6" orient="horz" pos="2526">
          <p15:clr>
            <a:srgbClr val="9AA0A6"/>
          </p15:clr>
        </p15:guide>
        <p15:guide id="7" orient="horz" pos="1469">
          <p15:clr>
            <a:srgbClr val="9AA0A6"/>
          </p15:clr>
        </p15:guide>
        <p15:guide id="8" orient="horz" pos="2795">
          <p15:clr>
            <a:srgbClr val="9AA0A6"/>
          </p15:clr>
        </p15:guide>
        <p15:guide id="9" orient="horz" pos="2146">
          <p15:clr>
            <a:srgbClr val="9AA0A6"/>
          </p15:clr>
        </p15:guide>
        <p15:guide id="10" orient="horz" pos="2686">
          <p15:clr>
            <a:srgbClr val="9AA0A6"/>
          </p15:clr>
        </p15:guide>
        <p15:guide id="11" orient="horz" pos="1106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arcus deknate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07" orient="horz"/>
        <p:guide pos="1790" orient="horz"/>
        <p:guide pos="1148" orient="horz"/>
        <p:guide pos="2880"/>
        <p:guide pos="145" orient="horz"/>
        <p:guide pos="2526" orient="horz"/>
        <p:guide pos="1469" orient="horz"/>
        <p:guide pos="2795" orient="horz"/>
        <p:guide pos="2146" orient="horz"/>
        <p:guide pos="2686" orient="horz"/>
        <p:guide pos="110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4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7.xml"/><Relationship Id="rId35" Type="http://schemas.openxmlformats.org/officeDocument/2006/relationships/font" Target="fonts/Lora-bold.fntdata"/><Relationship Id="rId12" Type="http://schemas.openxmlformats.org/officeDocument/2006/relationships/slide" Target="slides/slide6.xml"/><Relationship Id="rId34" Type="http://schemas.openxmlformats.org/officeDocument/2006/relationships/font" Target="fonts/Lora-regular.fntdata"/><Relationship Id="rId15" Type="http://schemas.openxmlformats.org/officeDocument/2006/relationships/slide" Target="slides/slide9.xml"/><Relationship Id="rId37" Type="http://schemas.openxmlformats.org/officeDocument/2006/relationships/font" Target="fonts/Lora-boldItalic.fntdata"/><Relationship Id="rId14" Type="http://schemas.openxmlformats.org/officeDocument/2006/relationships/slide" Target="slides/slide8.xml"/><Relationship Id="rId36" Type="http://schemas.openxmlformats.org/officeDocument/2006/relationships/font" Target="fonts/Lora-italic.fntdata"/><Relationship Id="rId17" Type="http://schemas.openxmlformats.org/officeDocument/2006/relationships/slide" Target="slides/slide11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0.xml"/><Relationship Id="rId38" Type="http://schemas.openxmlformats.org/officeDocument/2006/relationships/font" Target="fonts/SquadaOn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4-23T11:32:19.153">
    <p:pos x="6000" y="0"/>
    <p:text>#A &amp; E and d&amp;f are identical in first graph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059397aa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059397aa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059397aa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059397aa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059397aa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059397aa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059397aa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059397aa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059397aa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059397aa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059397aa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059397aa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9cbec659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9cbec659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059397aa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059397aa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059397aac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059397aa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059397aac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059397aac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059397a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059397a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59397aa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59397aa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64156046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64156046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A2A2A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Impact on our research:</a:t>
            </a:r>
            <a:endParaRPr sz="1150">
              <a:solidFill>
                <a:srgbClr val="2A2A2A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A2A2A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	Provides us with a comparison study. As I stated earlier there is not a large quantity of research on the impacts of CBD, thus, additional research allows for means to increase the accuracy and precision of the research</a:t>
            </a:r>
            <a:endParaRPr sz="1150">
              <a:solidFill>
                <a:srgbClr val="2A2A2A"/>
              </a:solidFill>
              <a:highlight>
                <a:schemeClr val="lt1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50">
                <a:solidFill>
                  <a:srgbClr val="2A2A2A"/>
                </a:solidFill>
                <a:highlight>
                  <a:schemeClr val="lt1"/>
                </a:highlight>
                <a:latin typeface="Merriweather"/>
                <a:ea typeface="Merriweather"/>
                <a:cs typeface="Merriweather"/>
                <a:sym typeface="Merriweather"/>
              </a:rPr>
              <a:t>Furthermore, we were able to look at their methodology to help guide our decisions on what tests we would perform as well as some of the results associated with various concentrations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0166f737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0166f737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059397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059397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0166f7374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0166f7374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7d11bbb8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7d11bbb8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059397a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059397a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42000" y="1472625"/>
            <a:ext cx="7260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870100" y="2977800"/>
            <a:ext cx="34038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1226975" y="1974347"/>
            <a:ext cx="19515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1"/>
          <p:cNvSpPr txBox="1"/>
          <p:nvPr>
            <p:ph type="ctrTitle"/>
          </p:nvPr>
        </p:nvSpPr>
        <p:spPr>
          <a:xfrm>
            <a:off x="1226979" y="1699675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2" type="subTitle"/>
          </p:nvPr>
        </p:nvSpPr>
        <p:spPr>
          <a:xfrm>
            <a:off x="3718862" y="1974347"/>
            <a:ext cx="20982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3" type="ctrTitle"/>
          </p:nvPr>
        </p:nvSpPr>
        <p:spPr>
          <a:xfrm>
            <a:off x="3718866" y="1699675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4" type="subTitle"/>
          </p:nvPr>
        </p:nvSpPr>
        <p:spPr>
          <a:xfrm>
            <a:off x="6418076" y="1974347"/>
            <a:ext cx="19515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1"/>
          <p:cNvSpPr txBox="1"/>
          <p:nvPr>
            <p:ph idx="5" type="ctrTitle"/>
          </p:nvPr>
        </p:nvSpPr>
        <p:spPr>
          <a:xfrm>
            <a:off x="6418080" y="1699675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6" type="subTitle"/>
          </p:nvPr>
        </p:nvSpPr>
        <p:spPr>
          <a:xfrm>
            <a:off x="1226975" y="3450672"/>
            <a:ext cx="19515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1"/>
          <p:cNvSpPr txBox="1"/>
          <p:nvPr>
            <p:ph idx="7" type="ctrTitle"/>
          </p:nvPr>
        </p:nvSpPr>
        <p:spPr>
          <a:xfrm>
            <a:off x="1226979" y="3176000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8" type="subTitle"/>
          </p:nvPr>
        </p:nvSpPr>
        <p:spPr>
          <a:xfrm>
            <a:off x="3718862" y="3450672"/>
            <a:ext cx="20982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1"/>
          <p:cNvSpPr txBox="1"/>
          <p:nvPr>
            <p:ph idx="9" type="ctrTitle"/>
          </p:nvPr>
        </p:nvSpPr>
        <p:spPr>
          <a:xfrm>
            <a:off x="3718866" y="3176000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3" type="subTitle"/>
          </p:nvPr>
        </p:nvSpPr>
        <p:spPr>
          <a:xfrm>
            <a:off x="6418076" y="3450672"/>
            <a:ext cx="19515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1"/>
          <p:cNvSpPr txBox="1"/>
          <p:nvPr>
            <p:ph idx="14" type="ctrTitle"/>
          </p:nvPr>
        </p:nvSpPr>
        <p:spPr>
          <a:xfrm>
            <a:off x="6418080" y="3176000"/>
            <a:ext cx="1951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None/>
              <a:defRPr b="1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5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ctrTitle"/>
          </p:nvPr>
        </p:nvSpPr>
        <p:spPr>
          <a:xfrm>
            <a:off x="3059434" y="2489279"/>
            <a:ext cx="402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2"/>
          <p:cNvSpPr txBox="1"/>
          <p:nvPr>
            <p:ph idx="1" type="subTitle"/>
          </p:nvPr>
        </p:nvSpPr>
        <p:spPr>
          <a:xfrm>
            <a:off x="4207496" y="3014457"/>
            <a:ext cx="2875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2" type="title"/>
          </p:nvPr>
        </p:nvSpPr>
        <p:spPr>
          <a:xfrm>
            <a:off x="5329234" y="185271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2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1181099" y="2193491"/>
            <a:ext cx="309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5"/>
          <p:cNvSpPr txBox="1"/>
          <p:nvPr>
            <p:ph hasCustomPrompt="1" idx="2" type="title"/>
          </p:nvPr>
        </p:nvSpPr>
        <p:spPr>
          <a:xfrm>
            <a:off x="2517684" y="17005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965300" y="3337578"/>
            <a:ext cx="1691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5"/>
          <p:cNvSpPr txBox="1"/>
          <p:nvPr>
            <p:ph hasCustomPrompt="1" idx="4" type="title"/>
          </p:nvPr>
        </p:nvSpPr>
        <p:spPr>
          <a:xfrm>
            <a:off x="4965309" y="2925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Fira Sans Extra Condensed Medium"/>
              <a:buNone/>
              <a:defRPr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5"/>
          <p:cNvSpPr txBox="1"/>
          <p:nvPr>
            <p:ph idx="5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ctrTitle"/>
          </p:nvPr>
        </p:nvSpPr>
        <p:spPr>
          <a:xfrm>
            <a:off x="41480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4350125" y="2363526"/>
            <a:ext cx="36654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2162190" y="1772131"/>
            <a:ext cx="20187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4405590" y="2205762"/>
            <a:ext cx="2588400" cy="13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/>
        </p:nvSpPr>
        <p:spPr>
          <a:xfrm>
            <a:off x="4405590" y="3674114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r>
              <a:rPr b="1" lang="en" sz="9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1917900" y="1217487"/>
            <a:ext cx="53082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 sz="11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type="ctrTitle"/>
          </p:nvPr>
        </p:nvSpPr>
        <p:spPr>
          <a:xfrm>
            <a:off x="2182225" y="223915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2523804" y="1596568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447454" y="201955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523804" y="127518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4876961" y="1596568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4765511" y="201524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4876961" y="127277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2523804" y="3209339"/>
            <a:ext cx="175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2447454" y="3630155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523804" y="279067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4824911" y="3209339"/>
            <a:ext cx="1857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4800611" y="3630155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14" type="title"/>
          </p:nvPr>
        </p:nvSpPr>
        <p:spPr>
          <a:xfrm>
            <a:off x="4876961" y="280349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5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1">
    <p:bg>
      <p:bgPr>
        <a:noFill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831200" y="2314225"/>
            <a:ext cx="42249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>
            <a:off x="1753773" y="1546411"/>
            <a:ext cx="1658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315525" y="2002336"/>
            <a:ext cx="2096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ctrTitle"/>
          </p:nvPr>
        </p:nvSpPr>
        <p:spPr>
          <a:xfrm>
            <a:off x="5664878" y="1546411"/>
            <a:ext cx="136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5664875" y="2002336"/>
            <a:ext cx="2096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ctrTitle"/>
          </p:nvPr>
        </p:nvSpPr>
        <p:spPr>
          <a:xfrm>
            <a:off x="2148922" y="3065350"/>
            <a:ext cx="126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5"/>
          <p:cNvSpPr txBox="1"/>
          <p:nvPr>
            <p:ph idx="5" type="subTitle"/>
          </p:nvPr>
        </p:nvSpPr>
        <p:spPr>
          <a:xfrm>
            <a:off x="1315675" y="3534819"/>
            <a:ext cx="20961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6" type="ctrTitle"/>
          </p:nvPr>
        </p:nvSpPr>
        <p:spPr>
          <a:xfrm>
            <a:off x="5664878" y="3065350"/>
            <a:ext cx="136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5"/>
          <p:cNvSpPr txBox="1"/>
          <p:nvPr>
            <p:ph idx="7" type="subTitle"/>
          </p:nvPr>
        </p:nvSpPr>
        <p:spPr>
          <a:xfrm>
            <a:off x="5664875" y="3534819"/>
            <a:ext cx="2163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8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1539100" y="3474539"/>
            <a:ext cx="18021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6"/>
          <p:cNvSpPr txBox="1"/>
          <p:nvPr>
            <p:ph type="ctrTitle"/>
          </p:nvPr>
        </p:nvSpPr>
        <p:spPr>
          <a:xfrm>
            <a:off x="1130470" y="3206662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subTitle"/>
          </p:nvPr>
        </p:nvSpPr>
        <p:spPr>
          <a:xfrm>
            <a:off x="5802550" y="3474539"/>
            <a:ext cx="18021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6"/>
          <p:cNvSpPr txBox="1"/>
          <p:nvPr>
            <p:ph idx="3" type="ctrTitle"/>
          </p:nvPr>
        </p:nvSpPr>
        <p:spPr>
          <a:xfrm>
            <a:off x="5393947" y="3206662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4" type="subTitle"/>
          </p:nvPr>
        </p:nvSpPr>
        <p:spPr>
          <a:xfrm>
            <a:off x="3671000" y="2085461"/>
            <a:ext cx="18021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5" type="ctrTitle"/>
          </p:nvPr>
        </p:nvSpPr>
        <p:spPr>
          <a:xfrm>
            <a:off x="3262370" y="181757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b="1"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6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2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ctrTitle"/>
          </p:nvPr>
        </p:nvSpPr>
        <p:spPr>
          <a:xfrm>
            <a:off x="2770450" y="2001750"/>
            <a:ext cx="3603300" cy="11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6083951" y="2345900"/>
            <a:ext cx="17271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9"/>
          <p:cNvSpPr txBox="1"/>
          <p:nvPr>
            <p:ph idx="2" type="subTitle"/>
          </p:nvPr>
        </p:nvSpPr>
        <p:spPr>
          <a:xfrm>
            <a:off x="3727277" y="2348475"/>
            <a:ext cx="17271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9"/>
          <p:cNvSpPr txBox="1"/>
          <p:nvPr>
            <p:ph type="ctrTitle"/>
          </p:nvPr>
        </p:nvSpPr>
        <p:spPr>
          <a:xfrm>
            <a:off x="6431179" y="3350275"/>
            <a:ext cx="1367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3" type="ctrTitle"/>
          </p:nvPr>
        </p:nvSpPr>
        <p:spPr>
          <a:xfrm>
            <a:off x="4087352" y="3350275"/>
            <a:ext cx="1367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4" type="subTitle"/>
          </p:nvPr>
        </p:nvSpPr>
        <p:spPr>
          <a:xfrm>
            <a:off x="1440000" y="2345900"/>
            <a:ext cx="18291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9"/>
          <p:cNvSpPr txBox="1"/>
          <p:nvPr>
            <p:ph idx="5" type="ctrTitle"/>
          </p:nvPr>
        </p:nvSpPr>
        <p:spPr>
          <a:xfrm>
            <a:off x="1902076" y="3350275"/>
            <a:ext cx="1367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1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6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841">
          <p15:clr>
            <a:srgbClr val="FA7B17"/>
          </p15:clr>
        </p15:guide>
        <p15:guide id="2" pos="907">
          <p15:clr>
            <a:srgbClr val="FA7B17"/>
          </p15:clr>
        </p15:guide>
        <p15:guide id="3" pos="4853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625500" y="2296165"/>
            <a:ext cx="48450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b="1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16.jpg"/><Relationship Id="rId5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17.jpg"/><Relationship Id="rId6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idx="1" type="subTitle"/>
          </p:nvPr>
        </p:nvSpPr>
        <p:spPr>
          <a:xfrm>
            <a:off x="3729175" y="3227900"/>
            <a:ext cx="3403800" cy="3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Isaac Shaw and Marcus Deknatel</a:t>
            </a:r>
            <a:endParaRPr sz="1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8" name="Google Shape;108;p23"/>
          <p:cNvSpPr txBox="1"/>
          <p:nvPr>
            <p:ph type="ctrTitle"/>
          </p:nvPr>
        </p:nvSpPr>
        <p:spPr>
          <a:xfrm>
            <a:off x="1801075" y="1874663"/>
            <a:ext cx="72600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Behavioral and </a:t>
            </a:r>
            <a:r>
              <a:rPr lang="en" sz="3200">
                <a:solidFill>
                  <a:schemeClr val="dk1"/>
                </a:solidFill>
              </a:rPr>
              <a:t>Morphological Effects of Cannabidiol on Zebrafish </a:t>
            </a:r>
            <a:r>
              <a:rPr lang="en" sz="3200">
                <a:solidFill>
                  <a:schemeClr val="dk1"/>
                </a:solidFill>
              </a:rPr>
              <a:t> 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09" name="Google Shape;109;p23"/>
          <p:cNvSpPr/>
          <p:nvPr/>
        </p:nvSpPr>
        <p:spPr>
          <a:xfrm>
            <a:off x="1801075" y="2002250"/>
            <a:ext cx="458900" cy="1061330"/>
          </a:xfrm>
          <a:custGeom>
            <a:rect b="b" l="l" r="r" t="t"/>
            <a:pathLst>
              <a:path extrusionOk="0" h="47165" w="18356">
                <a:moveTo>
                  <a:pt x="17846" y="0"/>
                </a:moveTo>
                <a:lnTo>
                  <a:pt x="0" y="0"/>
                </a:lnTo>
                <a:lnTo>
                  <a:pt x="0" y="47165"/>
                </a:lnTo>
                <a:lnTo>
                  <a:pt x="18356" y="4716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Google Shape;110;p23"/>
          <p:cNvSpPr/>
          <p:nvPr/>
        </p:nvSpPr>
        <p:spPr>
          <a:xfrm flipH="1">
            <a:off x="8525125" y="2002250"/>
            <a:ext cx="458900" cy="1061330"/>
          </a:xfrm>
          <a:custGeom>
            <a:rect b="b" l="l" r="r" t="t"/>
            <a:pathLst>
              <a:path extrusionOk="0" h="47165" w="18356">
                <a:moveTo>
                  <a:pt x="17846" y="0"/>
                </a:moveTo>
                <a:lnTo>
                  <a:pt x="0" y="0"/>
                </a:lnTo>
                <a:lnTo>
                  <a:pt x="0" y="47165"/>
                </a:lnTo>
                <a:lnTo>
                  <a:pt x="18356" y="4716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Response</a:t>
            </a:r>
            <a:r>
              <a:rPr lang="en"/>
              <a:t> Test</a:t>
            </a:r>
            <a:endParaRPr/>
          </a:p>
        </p:txBody>
      </p:sp>
      <p:sp>
        <p:nvSpPr>
          <p:cNvPr id="256" name="Google Shape;256;p32"/>
          <p:cNvSpPr txBox="1"/>
          <p:nvPr>
            <p:ph idx="4294967295" type="ctrTitle"/>
          </p:nvPr>
        </p:nvSpPr>
        <p:spPr>
          <a:xfrm>
            <a:off x="5355797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GRAPH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57" name="Google Shape;257;p32"/>
          <p:cNvSpPr txBox="1"/>
          <p:nvPr>
            <p:ph idx="4294967295" type="ctrTitle"/>
          </p:nvPr>
        </p:nvSpPr>
        <p:spPr>
          <a:xfrm>
            <a:off x="1475560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TABLE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-672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Google Shape;259;p32"/>
          <p:cNvSpPr/>
          <p:nvPr/>
        </p:nvSpPr>
        <p:spPr>
          <a:xfrm flipH="1">
            <a:off x="650837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800" y="1883225"/>
            <a:ext cx="4112508" cy="294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225" y="1883225"/>
            <a:ext cx="2403142" cy="29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Swirl Test</a:t>
            </a:r>
            <a:endParaRPr/>
          </a:p>
        </p:txBody>
      </p:sp>
      <p:sp>
        <p:nvSpPr>
          <p:cNvPr id="267" name="Google Shape;267;p33"/>
          <p:cNvSpPr txBox="1"/>
          <p:nvPr>
            <p:ph idx="4294967295" type="ctrTitle"/>
          </p:nvPr>
        </p:nvSpPr>
        <p:spPr>
          <a:xfrm>
            <a:off x="5355797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B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68" name="Google Shape;268;p33"/>
          <p:cNvSpPr txBox="1"/>
          <p:nvPr>
            <p:ph idx="4294967295" type="ctrTitle"/>
          </p:nvPr>
        </p:nvSpPr>
        <p:spPr>
          <a:xfrm>
            <a:off x="1475560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-672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Google Shape;270;p33"/>
          <p:cNvSpPr/>
          <p:nvPr/>
        </p:nvSpPr>
        <p:spPr>
          <a:xfrm flipH="1">
            <a:off x="650837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00" y="1883225"/>
            <a:ext cx="4135359" cy="294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901" y="124812"/>
            <a:ext cx="2071775" cy="11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0338" y="124800"/>
            <a:ext cx="2007426" cy="11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823075"/>
            <a:ext cx="4135350" cy="295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8543" y="773400"/>
            <a:ext cx="2200198" cy="155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Rate</a:t>
            </a:r>
            <a:r>
              <a:rPr lang="en"/>
              <a:t> Test</a:t>
            </a:r>
            <a:endParaRPr/>
          </a:p>
        </p:txBody>
      </p:sp>
      <p:sp>
        <p:nvSpPr>
          <p:cNvPr id="281" name="Google Shape;281;p34"/>
          <p:cNvSpPr txBox="1"/>
          <p:nvPr>
            <p:ph idx="4294967295" type="ctrTitle"/>
          </p:nvPr>
        </p:nvSpPr>
        <p:spPr>
          <a:xfrm>
            <a:off x="5355797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B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82" name="Google Shape;282;p34"/>
          <p:cNvSpPr txBox="1"/>
          <p:nvPr>
            <p:ph idx="4294967295" type="ctrTitle"/>
          </p:nvPr>
        </p:nvSpPr>
        <p:spPr>
          <a:xfrm>
            <a:off x="1475560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-672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Google Shape;284;p34"/>
          <p:cNvSpPr/>
          <p:nvPr/>
        </p:nvSpPr>
        <p:spPr>
          <a:xfrm flipH="1">
            <a:off x="650837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75" y="1883225"/>
            <a:ext cx="3915491" cy="27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066" y="1798475"/>
            <a:ext cx="4122260" cy="29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</a:t>
            </a:r>
            <a:r>
              <a:rPr lang="en"/>
              <a:t> Test</a:t>
            </a:r>
            <a:endParaRPr/>
          </a:p>
        </p:txBody>
      </p:sp>
      <p:sp>
        <p:nvSpPr>
          <p:cNvPr id="292" name="Google Shape;292;p35"/>
          <p:cNvSpPr txBox="1"/>
          <p:nvPr>
            <p:ph idx="4294967295" type="ctrTitle"/>
          </p:nvPr>
        </p:nvSpPr>
        <p:spPr>
          <a:xfrm>
            <a:off x="5355797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B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93" name="Google Shape;293;p35"/>
          <p:cNvSpPr txBox="1"/>
          <p:nvPr>
            <p:ph idx="4294967295" type="ctrTitle"/>
          </p:nvPr>
        </p:nvSpPr>
        <p:spPr>
          <a:xfrm>
            <a:off x="1475560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-672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Google Shape;295;p35"/>
          <p:cNvSpPr/>
          <p:nvPr/>
        </p:nvSpPr>
        <p:spPr>
          <a:xfrm flipH="1">
            <a:off x="650837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63" y="1823075"/>
            <a:ext cx="4181823" cy="29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1" y="1840250"/>
            <a:ext cx="4124489" cy="291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Morphological</a:t>
            </a:r>
            <a:r>
              <a:rPr lang="en"/>
              <a:t> Findings</a:t>
            </a:r>
            <a:endParaRPr/>
          </a:p>
        </p:txBody>
      </p:sp>
      <p:sp>
        <p:nvSpPr>
          <p:cNvPr id="303" name="Google Shape;303;p36"/>
          <p:cNvSpPr txBox="1"/>
          <p:nvPr>
            <p:ph idx="4294967295" type="ctrTitle"/>
          </p:nvPr>
        </p:nvSpPr>
        <p:spPr>
          <a:xfrm>
            <a:off x="5355797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B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04" name="Google Shape;304;p36"/>
          <p:cNvSpPr txBox="1"/>
          <p:nvPr>
            <p:ph idx="4294967295" type="ctrTitle"/>
          </p:nvPr>
        </p:nvSpPr>
        <p:spPr>
          <a:xfrm>
            <a:off x="1475560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05" name="Google Shape;305;p36"/>
          <p:cNvSpPr/>
          <p:nvPr/>
        </p:nvSpPr>
        <p:spPr>
          <a:xfrm>
            <a:off x="-672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Google Shape;306;p36"/>
          <p:cNvSpPr/>
          <p:nvPr/>
        </p:nvSpPr>
        <p:spPr>
          <a:xfrm flipH="1">
            <a:off x="650837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25" y="2186759"/>
            <a:ext cx="2506775" cy="189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812" y="2186750"/>
            <a:ext cx="2506775" cy="18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9063" y="2186750"/>
            <a:ext cx="2506775" cy="1892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Morphological Findings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</a:t>
            </a:r>
            <a:endParaRPr/>
          </a:p>
        </p:txBody>
      </p:sp>
      <p:sp>
        <p:nvSpPr>
          <p:cNvPr id="315" name="Google Shape;315;p37"/>
          <p:cNvSpPr txBox="1"/>
          <p:nvPr>
            <p:ph idx="4294967295" type="ctrTitle"/>
          </p:nvPr>
        </p:nvSpPr>
        <p:spPr>
          <a:xfrm>
            <a:off x="3420385" y="1208300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B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-672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7" name="Google Shape;317;p37"/>
          <p:cNvSpPr/>
          <p:nvPr/>
        </p:nvSpPr>
        <p:spPr>
          <a:xfrm flipH="1">
            <a:off x="650837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18" name="Google Shape;318;p37"/>
          <p:cNvPicPr preferRelativeResize="0"/>
          <p:nvPr/>
        </p:nvPicPr>
        <p:blipFill rotWithShape="1">
          <a:blip r:embed="rId3">
            <a:alphaModFix/>
          </a:blip>
          <a:srcRect b="2158" l="13931" r="13923" t="1909"/>
          <a:stretch/>
        </p:blipFill>
        <p:spPr>
          <a:xfrm>
            <a:off x="4735600" y="2950664"/>
            <a:ext cx="2003400" cy="2010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 rotWithShape="1">
          <a:blip r:embed="rId4">
            <a:alphaModFix/>
          </a:blip>
          <a:srcRect b="2765" l="13586" r="13094" t="1878"/>
          <a:stretch/>
        </p:blipFill>
        <p:spPr>
          <a:xfrm flipH="1" rot="5400000">
            <a:off x="6542268" y="1631925"/>
            <a:ext cx="2244000" cy="22032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 rotWithShape="1">
          <a:blip r:embed="rId5">
            <a:alphaModFix/>
          </a:blip>
          <a:srcRect b="1549" l="13235" r="13883" t="2232"/>
          <a:stretch/>
        </p:blipFill>
        <p:spPr>
          <a:xfrm flipH="1" rot="7390477">
            <a:off x="2338791" y="2950931"/>
            <a:ext cx="2127223" cy="2119902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 rotWithShape="1">
          <a:blip r:embed="rId6">
            <a:alphaModFix/>
          </a:blip>
          <a:srcRect b="1349" l="13813" r="12554" t="1543"/>
          <a:stretch/>
        </p:blipFill>
        <p:spPr>
          <a:xfrm rot="1898740">
            <a:off x="415227" y="1584980"/>
            <a:ext cx="2213415" cy="220343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1372425" y="3855525"/>
            <a:ext cx="4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B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5551138" y="2533425"/>
            <a:ext cx="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7478125" y="3958725"/>
            <a:ext cx="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3216238" y="2533425"/>
            <a:ext cx="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ctrTitle"/>
          </p:nvPr>
        </p:nvSpPr>
        <p:spPr>
          <a:xfrm>
            <a:off x="363450" y="202050"/>
            <a:ext cx="2841300" cy="6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1" name="Google Shape;331;p38"/>
          <p:cNvSpPr txBox="1"/>
          <p:nvPr>
            <p:ph idx="1" type="subTitle"/>
          </p:nvPr>
        </p:nvSpPr>
        <p:spPr>
          <a:xfrm>
            <a:off x="720000" y="1007150"/>
            <a:ext cx="69570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sz="1300"/>
              <a:t>Data supports: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Higher Concentrations increasing mortality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Slower hatch rate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Possible adverse reaction to light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 </a:t>
            </a:r>
            <a:r>
              <a:rPr lang="en" sz="1300"/>
              <a:t>response</a:t>
            </a:r>
            <a:r>
              <a:rPr lang="en" sz="1300"/>
              <a:t> to environmental </a:t>
            </a:r>
            <a:r>
              <a:rPr lang="en" sz="1300"/>
              <a:t>stimuli</a:t>
            </a:r>
            <a:r>
              <a:rPr lang="en" sz="1300"/>
              <a:t> has initial increase followed by a steep decrease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An increase in heart rate at higher concentrations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 decreased response to physical touch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 correlation to </a:t>
            </a:r>
            <a:r>
              <a:rPr lang="en" sz="1300"/>
              <a:t>morphological</a:t>
            </a:r>
            <a:r>
              <a:rPr lang="en" sz="1300"/>
              <a:t> defects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3204738" y="539999"/>
            <a:ext cx="4677816" cy="675799"/>
          </a:xfrm>
          <a:custGeom>
            <a:rect b="b" l="l" r="r" t="t"/>
            <a:pathLst>
              <a:path extrusionOk="0" h="44105" w="69600">
                <a:moveTo>
                  <a:pt x="0" y="0"/>
                </a:moveTo>
                <a:lnTo>
                  <a:pt x="69600" y="0"/>
                </a:lnTo>
                <a:lnTo>
                  <a:pt x="69600" y="44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Google Shape;333;p38"/>
          <p:cNvSpPr/>
          <p:nvPr/>
        </p:nvSpPr>
        <p:spPr>
          <a:xfrm flipH="1" rot="10800000">
            <a:off x="1046325" y="3861126"/>
            <a:ext cx="6836286" cy="675799"/>
          </a:xfrm>
          <a:custGeom>
            <a:rect b="b" l="l" r="r" t="t"/>
            <a:pathLst>
              <a:path extrusionOk="0" h="44105" w="69600">
                <a:moveTo>
                  <a:pt x="0" y="0"/>
                </a:moveTo>
                <a:lnTo>
                  <a:pt x="69600" y="0"/>
                </a:lnTo>
                <a:lnTo>
                  <a:pt x="69600" y="44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type="ctrTitle"/>
          </p:nvPr>
        </p:nvSpPr>
        <p:spPr>
          <a:xfrm>
            <a:off x="41480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339" name="Google Shape;339;p39"/>
          <p:cNvSpPr txBox="1"/>
          <p:nvPr>
            <p:ph idx="1" type="subTitle"/>
          </p:nvPr>
        </p:nvSpPr>
        <p:spPr>
          <a:xfrm>
            <a:off x="4350125" y="2363526"/>
            <a:ext cx="36654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Dr. </a:t>
            </a:r>
            <a:r>
              <a:rPr lang="en"/>
              <a:t>Coffield</a:t>
            </a:r>
            <a:r>
              <a:rPr lang="en"/>
              <a:t>. You are a pretty cool dude.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Shout out to my homie nubb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ctrTitle"/>
          </p:nvPr>
        </p:nvSpPr>
        <p:spPr>
          <a:xfrm>
            <a:off x="41480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Moment of Silence For Nubb</a:t>
            </a:r>
            <a:endParaRPr/>
          </a:p>
        </p:txBody>
      </p:sp>
      <p:sp>
        <p:nvSpPr>
          <p:cNvPr id="345" name="Google Shape;345;p40"/>
          <p:cNvSpPr txBox="1"/>
          <p:nvPr>
            <p:ph idx="1" type="subTitle"/>
          </p:nvPr>
        </p:nvSpPr>
        <p:spPr>
          <a:xfrm>
            <a:off x="4350125" y="2363526"/>
            <a:ext cx="36654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he forever RIP in peace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2021-2021</a:t>
            </a:r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625" y="152400"/>
            <a:ext cx="26014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ctrTitle"/>
          </p:nvPr>
        </p:nvSpPr>
        <p:spPr>
          <a:xfrm>
            <a:off x="4213050" y="2248950"/>
            <a:ext cx="7179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</a:t>
            </a:r>
            <a:endParaRPr/>
          </a:p>
        </p:txBody>
      </p:sp>
      <p:sp>
        <p:nvSpPr>
          <p:cNvPr id="352" name="Google Shape;352;p41"/>
          <p:cNvSpPr txBox="1"/>
          <p:nvPr>
            <p:ph idx="1" type="subTitle"/>
          </p:nvPr>
        </p:nvSpPr>
        <p:spPr>
          <a:xfrm>
            <a:off x="3609000" y="3317501"/>
            <a:ext cx="19260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 para su tiempo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720000" y="1732200"/>
            <a:ext cx="4229400" cy="16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❖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A primary active 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ingredient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 in both cannabis (marijuana) and hemp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❖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Interacts with serotonin receptors and vanilloid receptors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6" name="Google Shape;116;p24"/>
          <p:cNvSpPr txBox="1"/>
          <p:nvPr>
            <p:ph type="ctrTitle"/>
          </p:nvPr>
        </p:nvSpPr>
        <p:spPr>
          <a:xfrm>
            <a:off x="2182200" y="411140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ora"/>
                <a:ea typeface="Lora"/>
                <a:cs typeface="Lora"/>
                <a:sym typeface="Lora"/>
              </a:rPr>
              <a:t>Cannabidiol</a:t>
            </a:r>
            <a:endParaRPr sz="2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7" name="Google Shape;117;p24"/>
          <p:cNvPicPr preferRelativeResize="0"/>
          <p:nvPr/>
        </p:nvPicPr>
        <p:blipFill rotWithShape="1">
          <a:blip r:embed="rId3">
            <a:alphaModFix/>
          </a:blip>
          <a:srcRect b="0" l="49826" r="0" t="0"/>
          <a:stretch/>
        </p:blipFill>
        <p:spPr>
          <a:xfrm>
            <a:off x="5337074" y="865025"/>
            <a:ext cx="3446932" cy="309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idx="15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ora"/>
                <a:ea typeface="Lora"/>
                <a:cs typeface="Lora"/>
                <a:sym typeface="Lora"/>
              </a:rPr>
              <a:t>RELEVANCE OF CBD</a:t>
            </a:r>
            <a:endParaRPr sz="2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1550"/>
            <a:ext cx="3763449" cy="21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/>
        </p:nvSpPr>
        <p:spPr>
          <a:xfrm>
            <a:off x="4339475" y="1727275"/>
            <a:ext cx="4504800" cy="20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❖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Agricultural Improvement Act of 2018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❖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Health benefits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➢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Anxiety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➢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Seizures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➢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Pain relief (inflammatory &amp; neuropathic)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❖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Importance of research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idx="6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ora"/>
                <a:ea typeface="Lora"/>
                <a:cs typeface="Lora"/>
                <a:sym typeface="Lora"/>
              </a:rPr>
              <a:t>PREVIOUS RESEARCH</a:t>
            </a:r>
            <a:endParaRPr sz="2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04" y="4491354"/>
            <a:ext cx="1082550" cy="7773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5" type="ctrTitle"/>
          </p:nvPr>
        </p:nvSpPr>
        <p:spPr>
          <a:xfrm>
            <a:off x="2410250" y="1434425"/>
            <a:ext cx="4323600" cy="7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1" lang="en" sz="1400">
                <a:latin typeface="Lora"/>
                <a:ea typeface="Lora"/>
                <a:cs typeface="Lora"/>
                <a:sym typeface="Lora"/>
              </a:rPr>
              <a:t>Developmental Effects of Cannabidiol and Δ9-Tetrahydrocannabinol in Zebrafish</a:t>
            </a:r>
            <a:endParaRPr i="1" sz="1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1039375" y="2877350"/>
            <a:ext cx="3322200" cy="16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- Morphological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Char char="●"/>
            </a:pPr>
            <a:r>
              <a:rPr lang="en">
                <a:solidFill>
                  <a:srgbClr val="2A2A2A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Yolk sac edema, Missing pectoral fins, Swim bladder distention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- Behavioral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Light response test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Lora"/>
              <a:buChar char="○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Concentrations &lt; → Hyperlocomotion 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852650" y="2604475"/>
            <a:ext cx="15576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4" name="Google Shape;134;p26"/>
          <p:cNvSpPr txBox="1"/>
          <p:nvPr>
            <p:ph idx="2" type="subTitle"/>
          </p:nvPr>
        </p:nvSpPr>
        <p:spPr>
          <a:xfrm>
            <a:off x="6856475" y="2989400"/>
            <a:ext cx="14574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- Comparison study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5" name="Google Shape;135;p26"/>
          <p:cNvSpPr txBox="1"/>
          <p:nvPr>
            <p:ph idx="3" type="ctrTitle"/>
          </p:nvPr>
        </p:nvSpPr>
        <p:spPr>
          <a:xfrm>
            <a:off x="6182872" y="2576949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1611075" y="1843425"/>
            <a:ext cx="1082582" cy="705975"/>
          </a:xfrm>
          <a:custGeom>
            <a:rect b="b" l="l" r="r" t="t"/>
            <a:pathLst>
              <a:path extrusionOk="0" h="28239" w="65621">
                <a:moveTo>
                  <a:pt x="65621" y="0"/>
                </a:moveTo>
                <a:lnTo>
                  <a:pt x="0" y="0"/>
                </a:lnTo>
                <a:lnTo>
                  <a:pt x="0" y="28239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Google Shape;137;p26"/>
          <p:cNvSpPr/>
          <p:nvPr/>
        </p:nvSpPr>
        <p:spPr>
          <a:xfrm flipH="1">
            <a:off x="6469232" y="1843425"/>
            <a:ext cx="1020242" cy="705975"/>
          </a:xfrm>
          <a:custGeom>
            <a:rect b="b" l="l" r="r" t="t"/>
            <a:pathLst>
              <a:path extrusionOk="0" h="28239" w="65621">
                <a:moveTo>
                  <a:pt x="65621" y="0"/>
                </a:moveTo>
                <a:lnTo>
                  <a:pt x="0" y="0"/>
                </a:lnTo>
                <a:lnTo>
                  <a:pt x="0" y="28239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ora"/>
                <a:ea typeface="Lora"/>
                <a:cs typeface="Lora"/>
                <a:sym typeface="Lora"/>
              </a:rPr>
              <a:t>OUR STUDY</a:t>
            </a:r>
            <a:endParaRPr sz="2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2587675" y="2213863"/>
            <a:ext cx="1593400" cy="465275"/>
          </a:xfrm>
          <a:custGeom>
            <a:rect b="b" l="l" r="r" t="t"/>
            <a:pathLst>
              <a:path extrusionOk="0" h="18611" w="63736">
                <a:moveTo>
                  <a:pt x="63736" y="0"/>
                </a:moveTo>
                <a:lnTo>
                  <a:pt x="0" y="0"/>
                </a:lnTo>
                <a:lnTo>
                  <a:pt x="0" y="1861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Google Shape;144;p27"/>
          <p:cNvSpPr txBox="1"/>
          <p:nvPr>
            <p:ph idx="4294967295" type="ctrTitle"/>
          </p:nvPr>
        </p:nvSpPr>
        <p:spPr>
          <a:xfrm>
            <a:off x="6003559" y="1025913"/>
            <a:ext cx="1287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Goal</a:t>
            </a:r>
            <a:endParaRPr sz="1400"/>
          </a:p>
        </p:txBody>
      </p:sp>
      <p:sp>
        <p:nvSpPr>
          <p:cNvPr id="145" name="Google Shape;145;p27"/>
          <p:cNvSpPr txBox="1"/>
          <p:nvPr>
            <p:ph idx="4294967295" type="subTitle"/>
          </p:nvPr>
        </p:nvSpPr>
        <p:spPr>
          <a:xfrm>
            <a:off x="6003550" y="1523310"/>
            <a:ext cx="17415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Extrapolate further information on CBD’s effects on development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idx="4294967295" type="ctrTitle"/>
          </p:nvPr>
        </p:nvSpPr>
        <p:spPr>
          <a:xfrm>
            <a:off x="6045550" y="3524725"/>
            <a:ext cx="1657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Experimental Design</a:t>
            </a:r>
            <a:endParaRPr sz="1400"/>
          </a:p>
        </p:txBody>
      </p:sp>
      <p:sp>
        <p:nvSpPr>
          <p:cNvPr id="147" name="Google Shape;147;p27"/>
          <p:cNvSpPr txBox="1"/>
          <p:nvPr>
            <p:ph idx="4294967295" type="subTitle"/>
          </p:nvPr>
        </p:nvSpPr>
        <p:spPr>
          <a:xfrm>
            <a:off x="6045550" y="4031877"/>
            <a:ext cx="17415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Conducted</a:t>
            </a:r>
            <a:r>
              <a:rPr lang="en" sz="1000"/>
              <a:t> two </a:t>
            </a:r>
            <a:r>
              <a:rPr lang="en" sz="1000"/>
              <a:t>separate</a:t>
            </a:r>
            <a:r>
              <a:rPr lang="en" sz="1000"/>
              <a:t> </a:t>
            </a:r>
            <a:r>
              <a:rPr lang="en" sz="1000"/>
              <a:t>experiments to test differing conditions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4294967295" type="ctrTitle"/>
          </p:nvPr>
        </p:nvSpPr>
        <p:spPr>
          <a:xfrm>
            <a:off x="1899900" y="2552965"/>
            <a:ext cx="86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Testing</a:t>
            </a:r>
            <a:endParaRPr sz="1400"/>
          </a:p>
        </p:txBody>
      </p:sp>
      <p:sp>
        <p:nvSpPr>
          <p:cNvPr id="149" name="Google Shape;149;p27"/>
          <p:cNvSpPr txBox="1"/>
          <p:nvPr>
            <p:ph idx="4294967295" type="subTitle"/>
          </p:nvPr>
        </p:nvSpPr>
        <p:spPr>
          <a:xfrm>
            <a:off x="1051850" y="3056875"/>
            <a:ext cx="19083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Performed identical tests to identify that which would impact development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5067025" y="2231410"/>
            <a:ext cx="1192413" cy="356925"/>
          </a:xfrm>
          <a:custGeom>
            <a:rect b="b" l="l" r="r" t="t"/>
            <a:pathLst>
              <a:path extrusionOk="0" h="14277" w="39006">
                <a:moveTo>
                  <a:pt x="0" y="14277"/>
                </a:moveTo>
                <a:lnTo>
                  <a:pt x="3824" y="14277"/>
                </a:lnTo>
                <a:lnTo>
                  <a:pt x="39006" y="14277"/>
                </a:lnTo>
                <a:lnTo>
                  <a:pt x="3900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Google Shape;151;p27"/>
          <p:cNvSpPr/>
          <p:nvPr/>
        </p:nvSpPr>
        <p:spPr>
          <a:xfrm>
            <a:off x="4735600" y="3317300"/>
            <a:ext cx="1523741" cy="254950"/>
          </a:xfrm>
          <a:custGeom>
            <a:rect b="b" l="l" r="r" t="t"/>
            <a:pathLst>
              <a:path extrusionOk="0" h="10198" w="62971">
                <a:moveTo>
                  <a:pt x="0" y="0"/>
                </a:moveTo>
                <a:lnTo>
                  <a:pt x="62971" y="0"/>
                </a:lnTo>
                <a:lnTo>
                  <a:pt x="62971" y="10198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888" y="1849861"/>
            <a:ext cx="1908225" cy="1770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7"/>
          <p:cNvGrpSpPr/>
          <p:nvPr/>
        </p:nvGrpSpPr>
        <p:grpSpPr>
          <a:xfrm>
            <a:off x="5714855" y="1283851"/>
            <a:ext cx="330689" cy="312282"/>
            <a:chOff x="1627925" y="1963575"/>
            <a:chExt cx="697950" cy="659100"/>
          </a:xfrm>
        </p:grpSpPr>
        <p:sp>
          <p:nvSpPr>
            <p:cNvPr id="154" name="Google Shape;154;p27"/>
            <p:cNvSpPr/>
            <p:nvPr/>
          </p:nvSpPr>
          <p:spPr>
            <a:xfrm>
              <a:off x="1627925" y="1963575"/>
              <a:ext cx="697950" cy="659100"/>
            </a:xfrm>
            <a:custGeom>
              <a:rect b="b" l="l" r="r" t="t"/>
              <a:pathLst>
                <a:path extrusionOk="0" h="26364" w="27918">
                  <a:moveTo>
                    <a:pt x="18272" y="831"/>
                  </a:moveTo>
                  <a:cubicBezTo>
                    <a:pt x="19210" y="831"/>
                    <a:pt x="20156" y="1012"/>
                    <a:pt x="21056" y="1385"/>
                  </a:cubicBezTo>
                  <a:cubicBezTo>
                    <a:pt x="23781" y="2512"/>
                    <a:pt x="25564" y="5179"/>
                    <a:pt x="25564" y="8132"/>
                  </a:cubicBezTo>
                  <a:cubicBezTo>
                    <a:pt x="25550" y="12155"/>
                    <a:pt x="22297" y="15422"/>
                    <a:pt x="18274" y="15422"/>
                  </a:cubicBezTo>
                  <a:cubicBezTo>
                    <a:pt x="15321" y="15422"/>
                    <a:pt x="12654" y="13653"/>
                    <a:pt x="11527" y="10914"/>
                  </a:cubicBezTo>
                  <a:cubicBezTo>
                    <a:pt x="10400" y="8189"/>
                    <a:pt x="11027" y="5051"/>
                    <a:pt x="13110" y="2968"/>
                  </a:cubicBezTo>
                  <a:cubicBezTo>
                    <a:pt x="14505" y="1574"/>
                    <a:pt x="16372" y="831"/>
                    <a:pt x="18272" y="831"/>
                  </a:cubicBezTo>
                  <a:close/>
                  <a:moveTo>
                    <a:pt x="10885" y="14523"/>
                  </a:moveTo>
                  <a:lnTo>
                    <a:pt x="11869" y="15522"/>
                  </a:lnTo>
                  <a:lnTo>
                    <a:pt x="2040" y="25350"/>
                  </a:lnTo>
                  <a:lnTo>
                    <a:pt x="1056" y="24352"/>
                  </a:lnTo>
                  <a:lnTo>
                    <a:pt x="10885" y="14523"/>
                  </a:lnTo>
                  <a:close/>
                  <a:moveTo>
                    <a:pt x="18274" y="1"/>
                  </a:moveTo>
                  <a:cubicBezTo>
                    <a:pt x="15050" y="1"/>
                    <a:pt x="12140" y="1884"/>
                    <a:pt x="10842" y="4823"/>
                  </a:cubicBezTo>
                  <a:cubicBezTo>
                    <a:pt x="9530" y="7761"/>
                    <a:pt x="10086" y="11185"/>
                    <a:pt x="12240" y="13581"/>
                  </a:cubicBezTo>
                  <a:lnTo>
                    <a:pt x="11684" y="14138"/>
                  </a:lnTo>
                  <a:lnTo>
                    <a:pt x="11213" y="13667"/>
                  </a:lnTo>
                  <a:lnTo>
                    <a:pt x="11184" y="13624"/>
                  </a:lnTo>
                  <a:lnTo>
                    <a:pt x="11156" y="13596"/>
                  </a:lnTo>
                  <a:lnTo>
                    <a:pt x="10799" y="13239"/>
                  </a:lnTo>
                  <a:cubicBezTo>
                    <a:pt x="10705" y="13145"/>
                    <a:pt x="10599" y="13105"/>
                    <a:pt x="10499" y="13105"/>
                  </a:cubicBezTo>
                  <a:cubicBezTo>
                    <a:pt x="10173" y="13105"/>
                    <a:pt x="9895" y="13519"/>
                    <a:pt x="10200" y="13824"/>
                  </a:cubicBezTo>
                  <a:lnTo>
                    <a:pt x="10300" y="13924"/>
                  </a:lnTo>
                  <a:lnTo>
                    <a:pt x="171" y="24067"/>
                  </a:lnTo>
                  <a:cubicBezTo>
                    <a:pt x="0" y="24223"/>
                    <a:pt x="0" y="24494"/>
                    <a:pt x="171" y="24651"/>
                  </a:cubicBezTo>
                  <a:lnTo>
                    <a:pt x="1755" y="26235"/>
                  </a:lnTo>
                  <a:cubicBezTo>
                    <a:pt x="1826" y="26320"/>
                    <a:pt x="1940" y="26363"/>
                    <a:pt x="2054" y="26363"/>
                  </a:cubicBezTo>
                  <a:cubicBezTo>
                    <a:pt x="2169" y="26363"/>
                    <a:pt x="2268" y="26320"/>
                    <a:pt x="2354" y="26235"/>
                  </a:cubicBezTo>
                  <a:lnTo>
                    <a:pt x="12468" y="16121"/>
                  </a:lnTo>
                  <a:lnTo>
                    <a:pt x="12568" y="16221"/>
                  </a:lnTo>
                  <a:cubicBezTo>
                    <a:pt x="12639" y="16306"/>
                    <a:pt x="12753" y="16349"/>
                    <a:pt x="12868" y="16349"/>
                  </a:cubicBezTo>
                  <a:cubicBezTo>
                    <a:pt x="13239" y="16349"/>
                    <a:pt x="13424" y="15892"/>
                    <a:pt x="13167" y="15636"/>
                  </a:cubicBezTo>
                  <a:lnTo>
                    <a:pt x="12268" y="14737"/>
                  </a:lnTo>
                  <a:lnTo>
                    <a:pt x="12825" y="14181"/>
                  </a:lnTo>
                  <a:cubicBezTo>
                    <a:pt x="14411" y="15607"/>
                    <a:pt x="16346" y="16275"/>
                    <a:pt x="18253" y="16275"/>
                  </a:cubicBezTo>
                  <a:cubicBezTo>
                    <a:pt x="21457" y="16275"/>
                    <a:pt x="24585" y="14392"/>
                    <a:pt x="25863" y="11056"/>
                  </a:cubicBezTo>
                  <a:cubicBezTo>
                    <a:pt x="27918" y="5721"/>
                    <a:pt x="23980" y="1"/>
                    <a:pt x="18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1896525" y="2005675"/>
              <a:ext cx="397150" cy="322500"/>
            </a:xfrm>
            <a:custGeom>
              <a:rect b="b" l="l" r="r" t="t"/>
              <a:pathLst>
                <a:path extrusionOk="0" h="12900" w="15886">
                  <a:moveTo>
                    <a:pt x="7508" y="0"/>
                  </a:moveTo>
                  <a:cubicBezTo>
                    <a:pt x="3098" y="0"/>
                    <a:pt x="0" y="4315"/>
                    <a:pt x="1396" y="8488"/>
                  </a:cubicBezTo>
                  <a:cubicBezTo>
                    <a:pt x="2326" y="11268"/>
                    <a:pt x="4891" y="12900"/>
                    <a:pt x="7541" y="12900"/>
                  </a:cubicBezTo>
                  <a:cubicBezTo>
                    <a:pt x="8875" y="12900"/>
                    <a:pt x="10231" y="12486"/>
                    <a:pt x="11410" y="11598"/>
                  </a:cubicBezTo>
                  <a:cubicBezTo>
                    <a:pt x="11767" y="11322"/>
                    <a:pt x="11512" y="10833"/>
                    <a:pt x="11160" y="10833"/>
                  </a:cubicBezTo>
                  <a:cubicBezTo>
                    <a:pt x="11075" y="10833"/>
                    <a:pt x="10985" y="10861"/>
                    <a:pt x="10897" y="10927"/>
                  </a:cubicBezTo>
                  <a:cubicBezTo>
                    <a:pt x="9927" y="11655"/>
                    <a:pt x="8743" y="12054"/>
                    <a:pt x="7530" y="12054"/>
                  </a:cubicBezTo>
                  <a:cubicBezTo>
                    <a:pt x="5248" y="12054"/>
                    <a:pt x="3208" y="10685"/>
                    <a:pt x="2338" y="8588"/>
                  </a:cubicBezTo>
                  <a:cubicBezTo>
                    <a:pt x="1467" y="6491"/>
                    <a:pt x="1952" y="4080"/>
                    <a:pt x="3550" y="2468"/>
                  </a:cubicBezTo>
                  <a:cubicBezTo>
                    <a:pt x="4629" y="1399"/>
                    <a:pt x="6065" y="828"/>
                    <a:pt x="7526" y="828"/>
                  </a:cubicBezTo>
                  <a:cubicBezTo>
                    <a:pt x="8248" y="828"/>
                    <a:pt x="8976" y="968"/>
                    <a:pt x="9670" y="1255"/>
                  </a:cubicBezTo>
                  <a:cubicBezTo>
                    <a:pt x="11767" y="2126"/>
                    <a:pt x="13136" y="4166"/>
                    <a:pt x="13136" y="6434"/>
                  </a:cubicBezTo>
                  <a:cubicBezTo>
                    <a:pt x="13136" y="7661"/>
                    <a:pt x="12751" y="8845"/>
                    <a:pt x="12010" y="9815"/>
                  </a:cubicBezTo>
                  <a:cubicBezTo>
                    <a:pt x="11761" y="10146"/>
                    <a:pt x="12046" y="10500"/>
                    <a:pt x="12352" y="10500"/>
                  </a:cubicBezTo>
                  <a:cubicBezTo>
                    <a:pt x="12468" y="10500"/>
                    <a:pt x="12586" y="10450"/>
                    <a:pt x="12680" y="10328"/>
                  </a:cubicBezTo>
                  <a:cubicBezTo>
                    <a:pt x="15886" y="6082"/>
                    <a:pt x="12858" y="0"/>
                    <a:pt x="7549" y="0"/>
                  </a:cubicBezTo>
                  <a:cubicBezTo>
                    <a:pt x="7543" y="0"/>
                    <a:pt x="7536" y="0"/>
                    <a:pt x="7530" y="0"/>
                  </a:cubicBezTo>
                  <a:cubicBezTo>
                    <a:pt x="7523" y="0"/>
                    <a:pt x="7516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2018675" y="2061400"/>
              <a:ext cx="186650" cy="210700"/>
            </a:xfrm>
            <a:custGeom>
              <a:rect b="b" l="l" r="r" t="t"/>
              <a:pathLst>
                <a:path extrusionOk="0" h="8428" w="7466">
                  <a:moveTo>
                    <a:pt x="2639" y="0"/>
                  </a:moveTo>
                  <a:cubicBezTo>
                    <a:pt x="1881" y="0"/>
                    <a:pt x="1109" y="207"/>
                    <a:pt x="405" y="653"/>
                  </a:cubicBezTo>
                  <a:cubicBezTo>
                    <a:pt x="1" y="902"/>
                    <a:pt x="249" y="1438"/>
                    <a:pt x="615" y="1438"/>
                  </a:cubicBezTo>
                  <a:cubicBezTo>
                    <a:pt x="689" y="1438"/>
                    <a:pt x="768" y="1416"/>
                    <a:pt x="847" y="1366"/>
                  </a:cubicBezTo>
                  <a:cubicBezTo>
                    <a:pt x="1409" y="1011"/>
                    <a:pt x="2025" y="846"/>
                    <a:pt x="2629" y="846"/>
                  </a:cubicBezTo>
                  <a:cubicBezTo>
                    <a:pt x="4066" y="846"/>
                    <a:pt x="5441" y="1776"/>
                    <a:pt x="5882" y="3292"/>
                  </a:cubicBezTo>
                  <a:cubicBezTo>
                    <a:pt x="6496" y="5446"/>
                    <a:pt x="4870" y="7586"/>
                    <a:pt x="2630" y="7586"/>
                  </a:cubicBezTo>
                  <a:lnTo>
                    <a:pt x="2644" y="7586"/>
                  </a:lnTo>
                  <a:cubicBezTo>
                    <a:pt x="2074" y="7586"/>
                    <a:pt x="2074" y="8427"/>
                    <a:pt x="2644" y="8427"/>
                  </a:cubicBezTo>
                  <a:cubicBezTo>
                    <a:pt x="5440" y="8427"/>
                    <a:pt x="7466" y="5745"/>
                    <a:pt x="6681" y="3049"/>
                  </a:cubicBezTo>
                  <a:cubicBezTo>
                    <a:pt x="6140" y="1155"/>
                    <a:pt x="4430" y="0"/>
                    <a:pt x="2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979550" y="2105925"/>
              <a:ext cx="39175" cy="71400"/>
            </a:xfrm>
            <a:custGeom>
              <a:rect b="b" l="l" r="r" t="t"/>
              <a:pathLst>
                <a:path extrusionOk="0" h="2856" w="1567">
                  <a:moveTo>
                    <a:pt x="982" y="0"/>
                  </a:moveTo>
                  <a:cubicBezTo>
                    <a:pt x="858" y="0"/>
                    <a:pt x="732" y="58"/>
                    <a:pt x="643" y="198"/>
                  </a:cubicBezTo>
                  <a:cubicBezTo>
                    <a:pt x="215" y="869"/>
                    <a:pt x="1" y="1639"/>
                    <a:pt x="1" y="2438"/>
                  </a:cubicBezTo>
                  <a:cubicBezTo>
                    <a:pt x="1" y="2716"/>
                    <a:pt x="211" y="2855"/>
                    <a:pt x="422" y="2855"/>
                  </a:cubicBezTo>
                  <a:cubicBezTo>
                    <a:pt x="632" y="2855"/>
                    <a:pt x="843" y="2716"/>
                    <a:pt x="843" y="2438"/>
                  </a:cubicBezTo>
                  <a:cubicBezTo>
                    <a:pt x="843" y="1810"/>
                    <a:pt x="1014" y="1183"/>
                    <a:pt x="1356" y="655"/>
                  </a:cubicBezTo>
                  <a:cubicBezTo>
                    <a:pt x="1567" y="324"/>
                    <a:pt x="1277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27"/>
          <p:cNvGrpSpPr/>
          <p:nvPr/>
        </p:nvGrpSpPr>
        <p:grpSpPr>
          <a:xfrm>
            <a:off x="1598517" y="2679139"/>
            <a:ext cx="301380" cy="377985"/>
            <a:chOff x="2837342" y="3506189"/>
            <a:chExt cx="301380" cy="377985"/>
          </a:xfrm>
        </p:grpSpPr>
        <p:sp>
          <p:nvSpPr>
            <p:cNvPr id="159" name="Google Shape;159;p27"/>
            <p:cNvSpPr/>
            <p:nvPr/>
          </p:nvSpPr>
          <p:spPr>
            <a:xfrm>
              <a:off x="2909061" y="3506189"/>
              <a:ext cx="203997" cy="234778"/>
            </a:xfrm>
            <a:custGeom>
              <a:rect b="b" l="l" r="r" t="t"/>
              <a:pathLst>
                <a:path extrusionOk="0" h="9130" w="7933">
                  <a:moveTo>
                    <a:pt x="2972" y="473"/>
                  </a:moveTo>
                  <a:lnTo>
                    <a:pt x="2972" y="2187"/>
                  </a:lnTo>
                  <a:lnTo>
                    <a:pt x="1553" y="2187"/>
                  </a:lnTo>
                  <a:lnTo>
                    <a:pt x="1553" y="473"/>
                  </a:lnTo>
                  <a:close/>
                  <a:moveTo>
                    <a:pt x="3602" y="2659"/>
                  </a:moveTo>
                  <a:lnTo>
                    <a:pt x="3602" y="7371"/>
                  </a:lnTo>
                  <a:lnTo>
                    <a:pt x="922" y="7371"/>
                  </a:lnTo>
                  <a:lnTo>
                    <a:pt x="922" y="2659"/>
                  </a:lnTo>
                  <a:close/>
                  <a:moveTo>
                    <a:pt x="1560" y="7839"/>
                  </a:moveTo>
                  <a:lnTo>
                    <a:pt x="1560" y="8661"/>
                  </a:lnTo>
                  <a:lnTo>
                    <a:pt x="1084" y="8661"/>
                  </a:lnTo>
                  <a:lnTo>
                    <a:pt x="1084" y="7839"/>
                  </a:lnTo>
                  <a:close/>
                  <a:moveTo>
                    <a:pt x="3440" y="7839"/>
                  </a:moveTo>
                  <a:lnTo>
                    <a:pt x="3440" y="8661"/>
                  </a:lnTo>
                  <a:lnTo>
                    <a:pt x="2965" y="8661"/>
                  </a:lnTo>
                  <a:lnTo>
                    <a:pt x="2965" y="7839"/>
                  </a:lnTo>
                  <a:close/>
                  <a:moveTo>
                    <a:pt x="1319" y="1"/>
                  </a:moveTo>
                  <a:cubicBezTo>
                    <a:pt x="1189" y="1"/>
                    <a:pt x="1084" y="105"/>
                    <a:pt x="1084" y="235"/>
                  </a:cubicBezTo>
                  <a:lnTo>
                    <a:pt x="1084" y="2187"/>
                  </a:lnTo>
                  <a:lnTo>
                    <a:pt x="688" y="2187"/>
                  </a:lnTo>
                  <a:cubicBezTo>
                    <a:pt x="558" y="2187"/>
                    <a:pt x="454" y="2292"/>
                    <a:pt x="454" y="2422"/>
                  </a:cubicBezTo>
                  <a:lnTo>
                    <a:pt x="454" y="7371"/>
                  </a:lnTo>
                  <a:lnTo>
                    <a:pt x="313" y="7371"/>
                  </a:lnTo>
                  <a:cubicBezTo>
                    <a:pt x="0" y="7371"/>
                    <a:pt x="0" y="7839"/>
                    <a:pt x="313" y="7839"/>
                  </a:cubicBezTo>
                  <a:lnTo>
                    <a:pt x="612" y="7839"/>
                  </a:lnTo>
                  <a:lnTo>
                    <a:pt x="612" y="8895"/>
                  </a:lnTo>
                  <a:cubicBezTo>
                    <a:pt x="612" y="9025"/>
                    <a:pt x="717" y="9129"/>
                    <a:pt x="847" y="9129"/>
                  </a:cubicBezTo>
                  <a:lnTo>
                    <a:pt x="1794" y="9129"/>
                  </a:lnTo>
                  <a:cubicBezTo>
                    <a:pt x="1924" y="9129"/>
                    <a:pt x="2028" y="9025"/>
                    <a:pt x="2028" y="8895"/>
                  </a:cubicBezTo>
                  <a:lnTo>
                    <a:pt x="2028" y="7839"/>
                  </a:lnTo>
                  <a:lnTo>
                    <a:pt x="2496" y="7839"/>
                  </a:lnTo>
                  <a:lnTo>
                    <a:pt x="2496" y="8895"/>
                  </a:lnTo>
                  <a:cubicBezTo>
                    <a:pt x="2496" y="9025"/>
                    <a:pt x="2601" y="9129"/>
                    <a:pt x="2731" y="9129"/>
                  </a:cubicBezTo>
                  <a:lnTo>
                    <a:pt x="3678" y="9129"/>
                  </a:lnTo>
                  <a:cubicBezTo>
                    <a:pt x="3808" y="9129"/>
                    <a:pt x="3912" y="9025"/>
                    <a:pt x="3912" y="8895"/>
                  </a:cubicBezTo>
                  <a:lnTo>
                    <a:pt x="3912" y="7839"/>
                  </a:lnTo>
                  <a:lnTo>
                    <a:pt x="4211" y="7839"/>
                  </a:lnTo>
                  <a:cubicBezTo>
                    <a:pt x="4341" y="7839"/>
                    <a:pt x="4445" y="7735"/>
                    <a:pt x="4445" y="7605"/>
                  </a:cubicBezTo>
                  <a:cubicBezTo>
                    <a:pt x="4445" y="7476"/>
                    <a:pt x="4341" y="7371"/>
                    <a:pt x="4211" y="7371"/>
                  </a:cubicBezTo>
                  <a:lnTo>
                    <a:pt x="4071" y="7371"/>
                  </a:lnTo>
                  <a:lnTo>
                    <a:pt x="4071" y="4093"/>
                  </a:lnTo>
                  <a:lnTo>
                    <a:pt x="4712" y="4093"/>
                  </a:lnTo>
                  <a:lnTo>
                    <a:pt x="6762" y="5260"/>
                  </a:lnTo>
                  <a:cubicBezTo>
                    <a:pt x="7140" y="5476"/>
                    <a:pt x="7460" y="6031"/>
                    <a:pt x="7460" y="6471"/>
                  </a:cubicBezTo>
                  <a:lnTo>
                    <a:pt x="7460" y="8056"/>
                  </a:lnTo>
                  <a:cubicBezTo>
                    <a:pt x="7460" y="8185"/>
                    <a:pt x="7565" y="8290"/>
                    <a:pt x="7695" y="8290"/>
                  </a:cubicBezTo>
                  <a:cubicBezTo>
                    <a:pt x="7824" y="8290"/>
                    <a:pt x="7932" y="8185"/>
                    <a:pt x="7932" y="8056"/>
                  </a:cubicBezTo>
                  <a:lnTo>
                    <a:pt x="7932" y="6471"/>
                  </a:lnTo>
                  <a:cubicBezTo>
                    <a:pt x="7932" y="5865"/>
                    <a:pt x="7518" y="5156"/>
                    <a:pt x="6992" y="4849"/>
                  </a:cubicBezTo>
                  <a:lnTo>
                    <a:pt x="4892" y="3650"/>
                  </a:lnTo>
                  <a:cubicBezTo>
                    <a:pt x="4856" y="3632"/>
                    <a:pt x="4816" y="3621"/>
                    <a:pt x="4777" y="3621"/>
                  </a:cubicBezTo>
                  <a:lnTo>
                    <a:pt x="4071" y="3621"/>
                  </a:lnTo>
                  <a:lnTo>
                    <a:pt x="4071" y="2422"/>
                  </a:lnTo>
                  <a:cubicBezTo>
                    <a:pt x="4071" y="2292"/>
                    <a:pt x="3963" y="2187"/>
                    <a:pt x="3833" y="2187"/>
                  </a:cubicBezTo>
                  <a:lnTo>
                    <a:pt x="3440" y="2187"/>
                  </a:lnTo>
                  <a:lnTo>
                    <a:pt x="3440" y="235"/>
                  </a:lnTo>
                  <a:cubicBezTo>
                    <a:pt x="3440" y="105"/>
                    <a:pt x="3332" y="1"/>
                    <a:pt x="3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2837342" y="3655105"/>
              <a:ext cx="301380" cy="229069"/>
            </a:xfrm>
            <a:custGeom>
              <a:rect b="b" l="l" r="r" t="t"/>
              <a:pathLst>
                <a:path extrusionOk="0" h="8908" w="11720">
                  <a:moveTo>
                    <a:pt x="10476" y="3437"/>
                  </a:moveTo>
                  <a:cubicBezTo>
                    <a:pt x="10845" y="3437"/>
                    <a:pt x="11200" y="3724"/>
                    <a:pt x="11200" y="4156"/>
                  </a:cubicBezTo>
                  <a:cubicBezTo>
                    <a:pt x="11200" y="4552"/>
                    <a:pt x="10880" y="4873"/>
                    <a:pt x="10484" y="4873"/>
                  </a:cubicBezTo>
                  <a:cubicBezTo>
                    <a:pt x="9846" y="4873"/>
                    <a:pt x="9525" y="4098"/>
                    <a:pt x="9976" y="3648"/>
                  </a:cubicBezTo>
                  <a:cubicBezTo>
                    <a:pt x="10121" y="3503"/>
                    <a:pt x="10300" y="3437"/>
                    <a:pt x="10476" y="3437"/>
                  </a:cubicBezTo>
                  <a:close/>
                  <a:moveTo>
                    <a:pt x="7551" y="0"/>
                  </a:moveTo>
                  <a:cubicBezTo>
                    <a:pt x="7340" y="0"/>
                    <a:pt x="7208" y="318"/>
                    <a:pt x="7447" y="445"/>
                  </a:cubicBezTo>
                  <a:lnTo>
                    <a:pt x="8358" y="964"/>
                  </a:lnTo>
                  <a:lnTo>
                    <a:pt x="8358" y="3922"/>
                  </a:lnTo>
                  <a:lnTo>
                    <a:pt x="3102" y="3922"/>
                  </a:lnTo>
                  <a:cubicBezTo>
                    <a:pt x="2973" y="3922"/>
                    <a:pt x="2868" y="4026"/>
                    <a:pt x="2868" y="4156"/>
                  </a:cubicBezTo>
                  <a:lnTo>
                    <a:pt x="2868" y="5092"/>
                  </a:lnTo>
                  <a:cubicBezTo>
                    <a:pt x="2868" y="5222"/>
                    <a:pt x="2973" y="5326"/>
                    <a:pt x="3102" y="5326"/>
                  </a:cubicBezTo>
                  <a:lnTo>
                    <a:pt x="7656" y="5326"/>
                  </a:lnTo>
                  <a:cubicBezTo>
                    <a:pt x="7785" y="5326"/>
                    <a:pt x="7890" y="5222"/>
                    <a:pt x="7890" y="5092"/>
                  </a:cubicBezTo>
                  <a:cubicBezTo>
                    <a:pt x="7890" y="4963"/>
                    <a:pt x="7785" y="4858"/>
                    <a:pt x="7656" y="4858"/>
                  </a:cubicBezTo>
                  <a:lnTo>
                    <a:pt x="3337" y="4858"/>
                  </a:lnTo>
                  <a:lnTo>
                    <a:pt x="3337" y="4390"/>
                  </a:lnTo>
                  <a:lnTo>
                    <a:pt x="8358" y="4390"/>
                  </a:lnTo>
                  <a:lnTo>
                    <a:pt x="8358" y="5910"/>
                  </a:lnTo>
                  <a:lnTo>
                    <a:pt x="2306" y="5910"/>
                  </a:lnTo>
                  <a:cubicBezTo>
                    <a:pt x="1694" y="5910"/>
                    <a:pt x="1024" y="6353"/>
                    <a:pt x="783" y="6915"/>
                  </a:cubicBezTo>
                  <a:lnTo>
                    <a:pt x="66" y="8583"/>
                  </a:lnTo>
                  <a:cubicBezTo>
                    <a:pt x="1" y="8734"/>
                    <a:pt x="113" y="8907"/>
                    <a:pt x="282" y="8907"/>
                  </a:cubicBezTo>
                  <a:lnTo>
                    <a:pt x="10484" y="8907"/>
                  </a:lnTo>
                  <a:cubicBezTo>
                    <a:pt x="10613" y="8907"/>
                    <a:pt x="10718" y="8803"/>
                    <a:pt x="10718" y="8673"/>
                  </a:cubicBezTo>
                  <a:lnTo>
                    <a:pt x="10718" y="5316"/>
                  </a:lnTo>
                  <a:cubicBezTo>
                    <a:pt x="11312" y="5193"/>
                    <a:pt x="11719" y="4638"/>
                    <a:pt x="11662" y="4033"/>
                  </a:cubicBezTo>
                  <a:cubicBezTo>
                    <a:pt x="11600" y="3428"/>
                    <a:pt x="11092" y="2967"/>
                    <a:pt x="10484" y="2967"/>
                  </a:cubicBezTo>
                  <a:lnTo>
                    <a:pt x="10484" y="2971"/>
                  </a:lnTo>
                  <a:cubicBezTo>
                    <a:pt x="9875" y="2971"/>
                    <a:pt x="9367" y="3432"/>
                    <a:pt x="9306" y="4037"/>
                  </a:cubicBezTo>
                  <a:cubicBezTo>
                    <a:pt x="9244" y="4642"/>
                    <a:pt x="9651" y="5197"/>
                    <a:pt x="10249" y="5316"/>
                  </a:cubicBezTo>
                  <a:lnTo>
                    <a:pt x="10249" y="8442"/>
                  </a:lnTo>
                  <a:lnTo>
                    <a:pt x="638" y="8442"/>
                  </a:lnTo>
                  <a:lnTo>
                    <a:pt x="1211" y="7102"/>
                  </a:lnTo>
                  <a:cubicBezTo>
                    <a:pt x="1381" y="6710"/>
                    <a:pt x="1881" y="6382"/>
                    <a:pt x="2306" y="6382"/>
                  </a:cubicBezTo>
                  <a:lnTo>
                    <a:pt x="9533" y="6382"/>
                  </a:lnTo>
                  <a:cubicBezTo>
                    <a:pt x="9662" y="6382"/>
                    <a:pt x="9767" y="6274"/>
                    <a:pt x="9767" y="6144"/>
                  </a:cubicBezTo>
                  <a:cubicBezTo>
                    <a:pt x="9767" y="6015"/>
                    <a:pt x="9662" y="5910"/>
                    <a:pt x="9533" y="5910"/>
                  </a:cubicBezTo>
                  <a:lnTo>
                    <a:pt x="8827" y="5910"/>
                  </a:lnTo>
                  <a:lnTo>
                    <a:pt x="8827" y="827"/>
                  </a:lnTo>
                  <a:cubicBezTo>
                    <a:pt x="8827" y="744"/>
                    <a:pt x="8783" y="665"/>
                    <a:pt x="8708" y="622"/>
                  </a:cubicBezTo>
                  <a:lnTo>
                    <a:pt x="7677" y="38"/>
                  </a:lnTo>
                  <a:cubicBezTo>
                    <a:pt x="7634" y="12"/>
                    <a:pt x="7591" y="0"/>
                    <a:pt x="7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27"/>
          <p:cNvGrpSpPr/>
          <p:nvPr/>
        </p:nvGrpSpPr>
        <p:grpSpPr>
          <a:xfrm>
            <a:off x="5744595" y="3572255"/>
            <a:ext cx="271213" cy="383088"/>
            <a:chOff x="1333682" y="3344330"/>
            <a:chExt cx="271213" cy="383088"/>
          </a:xfrm>
        </p:grpSpPr>
        <p:sp>
          <p:nvSpPr>
            <p:cNvPr id="162" name="Google Shape;162;p27"/>
            <p:cNvSpPr/>
            <p:nvPr/>
          </p:nvSpPr>
          <p:spPr>
            <a:xfrm>
              <a:off x="1334065" y="3377332"/>
              <a:ext cx="270831" cy="350086"/>
            </a:xfrm>
            <a:custGeom>
              <a:rect b="b" l="l" r="r" t="t"/>
              <a:pathLst>
                <a:path extrusionOk="0" h="10990" w="8502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1333682" y="3344330"/>
              <a:ext cx="189697" cy="292461"/>
            </a:xfrm>
            <a:custGeom>
              <a:rect b="b" l="l" r="r" t="t"/>
              <a:pathLst>
                <a:path extrusionOk="0" h="9181" w="5955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1444060" y="346948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1444060" y="3493762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1444060" y="354192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1444060" y="356581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1444060" y="361474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1444060" y="3638256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1371622" y="3459454"/>
              <a:ext cx="70208" cy="57084"/>
            </a:xfrm>
            <a:custGeom>
              <a:rect b="b" l="l" r="r" t="t"/>
              <a:pathLst>
                <a:path extrusionOk="0" h="1792" w="2204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1371622" y="3532434"/>
              <a:ext cx="70208" cy="56543"/>
            </a:xfrm>
            <a:custGeom>
              <a:rect b="b" l="l" r="r" t="t"/>
              <a:pathLst>
                <a:path extrusionOk="0" h="1775" w="2204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1371622" y="3605254"/>
              <a:ext cx="70208" cy="55810"/>
            </a:xfrm>
            <a:custGeom>
              <a:rect b="b" l="l" r="r" t="t"/>
              <a:pathLst>
                <a:path extrusionOk="0" h="1752" w="2204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idx="5"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ora"/>
                <a:ea typeface="Lora"/>
                <a:cs typeface="Lora"/>
                <a:sym typeface="Lora"/>
              </a:rPr>
              <a:t>OUR HYPOTHESES</a:t>
            </a:r>
            <a:endParaRPr sz="2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1069600" y="1277600"/>
            <a:ext cx="7291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hypothesized that increasing </a:t>
            </a: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morphological changes would occur in response to increasing concentrations of Cannabidiol.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further hypothesized that during various behavioral response tests </a:t>
            </a: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Cannabidiol</a:t>
            </a: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would act as a stimulant at lower concentrations, and a depressant at higher concentrations.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79" name="Google Shape;179;p28"/>
          <p:cNvGrpSpPr/>
          <p:nvPr/>
        </p:nvGrpSpPr>
        <p:grpSpPr>
          <a:xfrm>
            <a:off x="2531619" y="467932"/>
            <a:ext cx="355104" cy="259584"/>
            <a:chOff x="4150669" y="2466770"/>
            <a:chExt cx="355104" cy="259584"/>
          </a:xfrm>
        </p:grpSpPr>
        <p:sp>
          <p:nvSpPr>
            <p:cNvPr id="180" name="Google Shape;180;p28"/>
            <p:cNvSpPr/>
            <p:nvPr/>
          </p:nvSpPr>
          <p:spPr>
            <a:xfrm>
              <a:off x="4150669" y="2466770"/>
              <a:ext cx="355104" cy="259584"/>
            </a:xfrm>
            <a:custGeom>
              <a:rect b="b" l="l" r="r" t="t"/>
              <a:pathLst>
                <a:path extrusionOk="0" h="8112" w="11097">
                  <a:moveTo>
                    <a:pt x="4060" y="349"/>
                  </a:moveTo>
                  <a:cubicBezTo>
                    <a:pt x="5489" y="718"/>
                    <a:pt x="6632" y="1504"/>
                    <a:pt x="7382" y="2266"/>
                  </a:cubicBezTo>
                  <a:cubicBezTo>
                    <a:pt x="6965" y="2051"/>
                    <a:pt x="6560" y="1897"/>
                    <a:pt x="6263" y="1766"/>
                  </a:cubicBezTo>
                  <a:cubicBezTo>
                    <a:pt x="5322" y="1420"/>
                    <a:pt x="4298" y="1170"/>
                    <a:pt x="3560" y="1123"/>
                  </a:cubicBezTo>
                  <a:lnTo>
                    <a:pt x="4060" y="349"/>
                  </a:lnTo>
                  <a:close/>
                  <a:moveTo>
                    <a:pt x="3322" y="1397"/>
                  </a:moveTo>
                  <a:cubicBezTo>
                    <a:pt x="4036" y="1409"/>
                    <a:pt x="5144" y="1647"/>
                    <a:pt x="6144" y="2040"/>
                  </a:cubicBezTo>
                  <a:cubicBezTo>
                    <a:pt x="7370" y="2504"/>
                    <a:pt x="8275" y="3052"/>
                    <a:pt x="8704" y="3635"/>
                  </a:cubicBezTo>
                  <a:cubicBezTo>
                    <a:pt x="8737" y="3676"/>
                    <a:pt x="8783" y="3697"/>
                    <a:pt x="8829" y="3697"/>
                  </a:cubicBezTo>
                  <a:cubicBezTo>
                    <a:pt x="8864" y="3697"/>
                    <a:pt x="8899" y="3685"/>
                    <a:pt x="8930" y="3659"/>
                  </a:cubicBezTo>
                  <a:cubicBezTo>
                    <a:pt x="9001" y="3599"/>
                    <a:pt x="9013" y="3516"/>
                    <a:pt x="8954" y="3433"/>
                  </a:cubicBezTo>
                  <a:cubicBezTo>
                    <a:pt x="8930" y="3397"/>
                    <a:pt x="8882" y="3349"/>
                    <a:pt x="8858" y="3314"/>
                  </a:cubicBezTo>
                  <a:cubicBezTo>
                    <a:pt x="9668" y="3004"/>
                    <a:pt x="10240" y="2480"/>
                    <a:pt x="10597" y="2087"/>
                  </a:cubicBezTo>
                  <a:lnTo>
                    <a:pt x="10597" y="2087"/>
                  </a:lnTo>
                  <a:lnTo>
                    <a:pt x="10251" y="3956"/>
                  </a:lnTo>
                  <a:cubicBezTo>
                    <a:pt x="10204" y="4230"/>
                    <a:pt x="10204" y="4504"/>
                    <a:pt x="10251" y="4778"/>
                  </a:cubicBezTo>
                  <a:lnTo>
                    <a:pt x="10597" y="6647"/>
                  </a:lnTo>
                  <a:cubicBezTo>
                    <a:pt x="10251" y="6266"/>
                    <a:pt x="9692" y="5742"/>
                    <a:pt x="8870" y="5433"/>
                  </a:cubicBezTo>
                  <a:cubicBezTo>
                    <a:pt x="9132" y="5123"/>
                    <a:pt x="9335" y="4766"/>
                    <a:pt x="9335" y="4373"/>
                  </a:cubicBezTo>
                  <a:cubicBezTo>
                    <a:pt x="9335" y="4302"/>
                    <a:pt x="9311" y="4207"/>
                    <a:pt x="9299" y="4135"/>
                  </a:cubicBezTo>
                  <a:cubicBezTo>
                    <a:pt x="9288" y="4059"/>
                    <a:pt x="9207" y="4003"/>
                    <a:pt x="9130" y="4003"/>
                  </a:cubicBezTo>
                  <a:cubicBezTo>
                    <a:pt x="9123" y="4003"/>
                    <a:pt x="9116" y="4003"/>
                    <a:pt x="9108" y="4004"/>
                  </a:cubicBezTo>
                  <a:cubicBezTo>
                    <a:pt x="9013" y="4016"/>
                    <a:pt x="8954" y="4111"/>
                    <a:pt x="8977" y="4195"/>
                  </a:cubicBezTo>
                  <a:cubicBezTo>
                    <a:pt x="8989" y="4254"/>
                    <a:pt x="8989" y="4314"/>
                    <a:pt x="8989" y="4373"/>
                  </a:cubicBezTo>
                  <a:cubicBezTo>
                    <a:pt x="8989" y="4730"/>
                    <a:pt x="8775" y="5099"/>
                    <a:pt x="8358" y="5469"/>
                  </a:cubicBezTo>
                  <a:cubicBezTo>
                    <a:pt x="7989" y="5802"/>
                    <a:pt x="7442" y="6135"/>
                    <a:pt x="6787" y="6433"/>
                  </a:cubicBezTo>
                  <a:cubicBezTo>
                    <a:pt x="5620" y="6957"/>
                    <a:pt x="4215" y="7302"/>
                    <a:pt x="3322" y="7326"/>
                  </a:cubicBezTo>
                  <a:cubicBezTo>
                    <a:pt x="4155" y="6576"/>
                    <a:pt x="4644" y="5492"/>
                    <a:pt x="4644" y="4361"/>
                  </a:cubicBezTo>
                  <a:cubicBezTo>
                    <a:pt x="4644" y="4004"/>
                    <a:pt x="4596" y="3647"/>
                    <a:pt x="4513" y="3302"/>
                  </a:cubicBezTo>
                  <a:cubicBezTo>
                    <a:pt x="4481" y="3227"/>
                    <a:pt x="4410" y="3181"/>
                    <a:pt x="4336" y="3181"/>
                  </a:cubicBezTo>
                  <a:cubicBezTo>
                    <a:pt x="4327" y="3181"/>
                    <a:pt x="4319" y="3181"/>
                    <a:pt x="4310" y="3183"/>
                  </a:cubicBezTo>
                  <a:cubicBezTo>
                    <a:pt x="4227" y="3218"/>
                    <a:pt x="4179" y="3302"/>
                    <a:pt x="4191" y="3385"/>
                  </a:cubicBezTo>
                  <a:cubicBezTo>
                    <a:pt x="4286" y="3695"/>
                    <a:pt x="4334" y="4016"/>
                    <a:pt x="4334" y="4349"/>
                  </a:cubicBezTo>
                  <a:cubicBezTo>
                    <a:pt x="4334" y="5504"/>
                    <a:pt x="3774" y="6600"/>
                    <a:pt x="2858" y="7278"/>
                  </a:cubicBezTo>
                  <a:cubicBezTo>
                    <a:pt x="2096" y="7183"/>
                    <a:pt x="1512" y="6862"/>
                    <a:pt x="1096" y="6290"/>
                  </a:cubicBezTo>
                  <a:cubicBezTo>
                    <a:pt x="857" y="5957"/>
                    <a:pt x="738" y="5623"/>
                    <a:pt x="679" y="5433"/>
                  </a:cubicBezTo>
                  <a:cubicBezTo>
                    <a:pt x="1072" y="5338"/>
                    <a:pt x="1500" y="5099"/>
                    <a:pt x="1727" y="4718"/>
                  </a:cubicBezTo>
                  <a:cubicBezTo>
                    <a:pt x="1750" y="4718"/>
                    <a:pt x="1786" y="4707"/>
                    <a:pt x="1810" y="4707"/>
                  </a:cubicBezTo>
                  <a:cubicBezTo>
                    <a:pt x="1905" y="4683"/>
                    <a:pt x="1965" y="4599"/>
                    <a:pt x="1953" y="4504"/>
                  </a:cubicBezTo>
                  <a:cubicBezTo>
                    <a:pt x="1931" y="4428"/>
                    <a:pt x="1859" y="4372"/>
                    <a:pt x="1775" y="4372"/>
                  </a:cubicBezTo>
                  <a:cubicBezTo>
                    <a:pt x="1767" y="4372"/>
                    <a:pt x="1759" y="4372"/>
                    <a:pt x="1750" y="4373"/>
                  </a:cubicBezTo>
                  <a:cubicBezTo>
                    <a:pt x="1571" y="4402"/>
                    <a:pt x="1406" y="4413"/>
                    <a:pt x="1255" y="4413"/>
                  </a:cubicBezTo>
                  <a:cubicBezTo>
                    <a:pt x="775" y="4413"/>
                    <a:pt x="446" y="4297"/>
                    <a:pt x="310" y="4242"/>
                  </a:cubicBezTo>
                  <a:cubicBezTo>
                    <a:pt x="357" y="2802"/>
                    <a:pt x="1441" y="1611"/>
                    <a:pt x="2846" y="1409"/>
                  </a:cubicBezTo>
                  <a:cubicBezTo>
                    <a:pt x="3036" y="1551"/>
                    <a:pt x="3203" y="1706"/>
                    <a:pt x="3358" y="1885"/>
                  </a:cubicBezTo>
                  <a:cubicBezTo>
                    <a:pt x="3393" y="1921"/>
                    <a:pt x="3441" y="1944"/>
                    <a:pt x="3477" y="1944"/>
                  </a:cubicBezTo>
                  <a:cubicBezTo>
                    <a:pt x="3524" y="1944"/>
                    <a:pt x="3560" y="1932"/>
                    <a:pt x="3584" y="1909"/>
                  </a:cubicBezTo>
                  <a:cubicBezTo>
                    <a:pt x="3643" y="1849"/>
                    <a:pt x="3655" y="1742"/>
                    <a:pt x="3596" y="1682"/>
                  </a:cubicBezTo>
                  <a:cubicBezTo>
                    <a:pt x="3512" y="1575"/>
                    <a:pt x="3417" y="1492"/>
                    <a:pt x="3322" y="1397"/>
                  </a:cubicBezTo>
                  <a:close/>
                  <a:moveTo>
                    <a:pt x="6489" y="6933"/>
                  </a:moveTo>
                  <a:cubicBezTo>
                    <a:pt x="6489" y="7278"/>
                    <a:pt x="6608" y="7576"/>
                    <a:pt x="6691" y="7766"/>
                  </a:cubicBezTo>
                  <a:cubicBezTo>
                    <a:pt x="6546" y="7784"/>
                    <a:pt x="6400" y="7792"/>
                    <a:pt x="6256" y="7792"/>
                  </a:cubicBezTo>
                  <a:cubicBezTo>
                    <a:pt x="5624" y="7792"/>
                    <a:pt x="5025" y="7640"/>
                    <a:pt x="4608" y="7505"/>
                  </a:cubicBezTo>
                  <a:cubicBezTo>
                    <a:pt x="5227" y="7374"/>
                    <a:pt x="5882" y="7171"/>
                    <a:pt x="6489" y="6933"/>
                  </a:cubicBezTo>
                  <a:close/>
                  <a:moveTo>
                    <a:pt x="4030" y="1"/>
                  </a:moveTo>
                  <a:cubicBezTo>
                    <a:pt x="3977" y="1"/>
                    <a:pt x="3921" y="25"/>
                    <a:pt x="3882" y="75"/>
                  </a:cubicBezTo>
                  <a:lnTo>
                    <a:pt x="3203" y="1123"/>
                  </a:lnTo>
                  <a:cubicBezTo>
                    <a:pt x="1429" y="1159"/>
                    <a:pt x="0" y="2623"/>
                    <a:pt x="0" y="4397"/>
                  </a:cubicBezTo>
                  <a:cubicBezTo>
                    <a:pt x="0" y="4457"/>
                    <a:pt x="24" y="4492"/>
                    <a:pt x="72" y="4528"/>
                  </a:cubicBezTo>
                  <a:cubicBezTo>
                    <a:pt x="83" y="4540"/>
                    <a:pt x="524" y="4790"/>
                    <a:pt x="1250" y="4790"/>
                  </a:cubicBezTo>
                  <a:lnTo>
                    <a:pt x="1274" y="4790"/>
                  </a:lnTo>
                  <a:cubicBezTo>
                    <a:pt x="1060" y="5016"/>
                    <a:pt x="726" y="5147"/>
                    <a:pt x="464" y="5183"/>
                  </a:cubicBezTo>
                  <a:cubicBezTo>
                    <a:pt x="417" y="5183"/>
                    <a:pt x="369" y="5207"/>
                    <a:pt x="357" y="5242"/>
                  </a:cubicBezTo>
                  <a:cubicBezTo>
                    <a:pt x="322" y="5266"/>
                    <a:pt x="310" y="5314"/>
                    <a:pt x="322" y="5361"/>
                  </a:cubicBezTo>
                  <a:cubicBezTo>
                    <a:pt x="322" y="5385"/>
                    <a:pt x="417" y="5945"/>
                    <a:pt x="834" y="6516"/>
                  </a:cubicBezTo>
                  <a:cubicBezTo>
                    <a:pt x="1203" y="7040"/>
                    <a:pt x="1953" y="7671"/>
                    <a:pt x="3286" y="7671"/>
                  </a:cubicBezTo>
                  <a:cubicBezTo>
                    <a:pt x="3512" y="7671"/>
                    <a:pt x="3751" y="7647"/>
                    <a:pt x="4013" y="7612"/>
                  </a:cubicBezTo>
                  <a:cubicBezTo>
                    <a:pt x="4203" y="7695"/>
                    <a:pt x="5179" y="8112"/>
                    <a:pt x="6251" y="8112"/>
                  </a:cubicBezTo>
                  <a:cubicBezTo>
                    <a:pt x="6489" y="8112"/>
                    <a:pt x="6739" y="8100"/>
                    <a:pt x="6977" y="8040"/>
                  </a:cubicBezTo>
                  <a:cubicBezTo>
                    <a:pt x="7025" y="8028"/>
                    <a:pt x="7072" y="7993"/>
                    <a:pt x="7096" y="7945"/>
                  </a:cubicBezTo>
                  <a:cubicBezTo>
                    <a:pt x="7108" y="7909"/>
                    <a:pt x="7108" y="7850"/>
                    <a:pt x="7084" y="7802"/>
                  </a:cubicBezTo>
                  <a:cubicBezTo>
                    <a:pt x="7084" y="7802"/>
                    <a:pt x="6787" y="7314"/>
                    <a:pt x="6822" y="6790"/>
                  </a:cubicBezTo>
                  <a:cubicBezTo>
                    <a:pt x="6870" y="6778"/>
                    <a:pt x="6906" y="6754"/>
                    <a:pt x="6941" y="6743"/>
                  </a:cubicBezTo>
                  <a:cubicBezTo>
                    <a:pt x="7442" y="6516"/>
                    <a:pt x="8120" y="6159"/>
                    <a:pt x="8632" y="5707"/>
                  </a:cubicBezTo>
                  <a:cubicBezTo>
                    <a:pt x="10073" y="6183"/>
                    <a:pt x="10751" y="7433"/>
                    <a:pt x="10775" y="7445"/>
                  </a:cubicBezTo>
                  <a:cubicBezTo>
                    <a:pt x="10799" y="7505"/>
                    <a:pt x="10859" y="7528"/>
                    <a:pt x="10918" y="7528"/>
                  </a:cubicBezTo>
                  <a:cubicBezTo>
                    <a:pt x="10930" y="7528"/>
                    <a:pt x="10954" y="7528"/>
                    <a:pt x="10978" y="7516"/>
                  </a:cubicBezTo>
                  <a:cubicBezTo>
                    <a:pt x="11049" y="7493"/>
                    <a:pt x="11097" y="7409"/>
                    <a:pt x="11085" y="7338"/>
                  </a:cubicBezTo>
                  <a:lnTo>
                    <a:pt x="10597" y="4754"/>
                  </a:lnTo>
                  <a:cubicBezTo>
                    <a:pt x="10561" y="4516"/>
                    <a:pt x="10561" y="4278"/>
                    <a:pt x="10597" y="4040"/>
                  </a:cubicBezTo>
                  <a:lnTo>
                    <a:pt x="11061" y="1444"/>
                  </a:lnTo>
                  <a:cubicBezTo>
                    <a:pt x="11073" y="1373"/>
                    <a:pt x="11025" y="1301"/>
                    <a:pt x="10954" y="1266"/>
                  </a:cubicBezTo>
                  <a:cubicBezTo>
                    <a:pt x="10936" y="1260"/>
                    <a:pt x="10917" y="1257"/>
                    <a:pt x="10897" y="1257"/>
                  </a:cubicBezTo>
                  <a:cubicBezTo>
                    <a:pt x="10839" y="1257"/>
                    <a:pt x="10781" y="1284"/>
                    <a:pt x="10763" y="1337"/>
                  </a:cubicBezTo>
                  <a:cubicBezTo>
                    <a:pt x="10763" y="1361"/>
                    <a:pt x="10073" y="2611"/>
                    <a:pt x="8632" y="3087"/>
                  </a:cubicBezTo>
                  <a:cubicBezTo>
                    <a:pt x="8525" y="2980"/>
                    <a:pt x="8406" y="2885"/>
                    <a:pt x="8287" y="2802"/>
                  </a:cubicBezTo>
                  <a:cubicBezTo>
                    <a:pt x="8120" y="2563"/>
                    <a:pt x="7644" y="1956"/>
                    <a:pt x="6834" y="1325"/>
                  </a:cubicBezTo>
                  <a:cubicBezTo>
                    <a:pt x="6001" y="682"/>
                    <a:pt x="5060" y="242"/>
                    <a:pt x="4060" y="4"/>
                  </a:cubicBezTo>
                  <a:cubicBezTo>
                    <a:pt x="4050" y="2"/>
                    <a:pt x="4040" y="1"/>
                    <a:pt x="40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4270285" y="2538098"/>
              <a:ext cx="17184" cy="19872"/>
            </a:xfrm>
            <a:custGeom>
              <a:rect b="b" l="l" r="r" t="t"/>
              <a:pathLst>
                <a:path extrusionOk="0" h="621" w="537">
                  <a:moveTo>
                    <a:pt x="184" y="1"/>
                  </a:moveTo>
                  <a:cubicBezTo>
                    <a:pt x="155" y="1"/>
                    <a:pt x="125" y="9"/>
                    <a:pt x="96" y="25"/>
                  </a:cubicBezTo>
                  <a:cubicBezTo>
                    <a:pt x="25" y="61"/>
                    <a:pt x="1" y="168"/>
                    <a:pt x="36" y="239"/>
                  </a:cubicBezTo>
                  <a:cubicBezTo>
                    <a:pt x="96" y="334"/>
                    <a:pt x="144" y="418"/>
                    <a:pt x="191" y="525"/>
                  </a:cubicBezTo>
                  <a:cubicBezTo>
                    <a:pt x="215" y="584"/>
                    <a:pt x="275" y="620"/>
                    <a:pt x="334" y="620"/>
                  </a:cubicBezTo>
                  <a:cubicBezTo>
                    <a:pt x="370" y="620"/>
                    <a:pt x="382" y="620"/>
                    <a:pt x="417" y="596"/>
                  </a:cubicBezTo>
                  <a:cubicBezTo>
                    <a:pt x="489" y="561"/>
                    <a:pt x="536" y="454"/>
                    <a:pt x="489" y="382"/>
                  </a:cubicBezTo>
                  <a:cubicBezTo>
                    <a:pt x="441" y="275"/>
                    <a:pt x="382" y="168"/>
                    <a:pt x="322" y="84"/>
                  </a:cubicBezTo>
                  <a:cubicBezTo>
                    <a:pt x="291" y="30"/>
                    <a:pt x="239" y="1"/>
                    <a:pt x="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4183437" y="2557170"/>
              <a:ext cx="32416" cy="38144"/>
            </a:xfrm>
            <a:custGeom>
              <a:rect b="b" l="l" r="r" t="t"/>
              <a:pathLst>
                <a:path extrusionOk="0" h="1192" w="1013">
                  <a:moveTo>
                    <a:pt x="500" y="334"/>
                  </a:moveTo>
                  <a:cubicBezTo>
                    <a:pt x="607" y="334"/>
                    <a:pt x="691" y="417"/>
                    <a:pt x="691" y="512"/>
                  </a:cubicBezTo>
                  <a:lnTo>
                    <a:pt x="691" y="691"/>
                  </a:lnTo>
                  <a:cubicBezTo>
                    <a:pt x="691" y="798"/>
                    <a:pt x="595" y="870"/>
                    <a:pt x="500" y="870"/>
                  </a:cubicBezTo>
                  <a:cubicBezTo>
                    <a:pt x="405" y="870"/>
                    <a:pt x="322" y="774"/>
                    <a:pt x="322" y="691"/>
                  </a:cubicBezTo>
                  <a:lnTo>
                    <a:pt x="322" y="512"/>
                  </a:lnTo>
                  <a:cubicBezTo>
                    <a:pt x="322" y="405"/>
                    <a:pt x="417" y="334"/>
                    <a:pt x="500" y="334"/>
                  </a:cubicBezTo>
                  <a:close/>
                  <a:moveTo>
                    <a:pt x="512" y="0"/>
                  </a:moveTo>
                  <a:cubicBezTo>
                    <a:pt x="226" y="0"/>
                    <a:pt x="0" y="227"/>
                    <a:pt x="0" y="512"/>
                  </a:cubicBezTo>
                  <a:lnTo>
                    <a:pt x="0" y="691"/>
                  </a:lnTo>
                  <a:cubicBezTo>
                    <a:pt x="0" y="965"/>
                    <a:pt x="226" y="1191"/>
                    <a:pt x="512" y="1191"/>
                  </a:cubicBezTo>
                  <a:cubicBezTo>
                    <a:pt x="786" y="1191"/>
                    <a:pt x="1012" y="965"/>
                    <a:pt x="1012" y="691"/>
                  </a:cubicBezTo>
                  <a:lnTo>
                    <a:pt x="1012" y="512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4309901" y="2589490"/>
              <a:ext cx="82720" cy="60672"/>
            </a:xfrm>
            <a:custGeom>
              <a:rect b="b" l="l" r="r" t="t"/>
              <a:pathLst>
                <a:path extrusionOk="0" h="1896" w="2585">
                  <a:moveTo>
                    <a:pt x="1005" y="1"/>
                  </a:moveTo>
                  <a:cubicBezTo>
                    <a:pt x="911" y="1"/>
                    <a:pt x="851" y="2"/>
                    <a:pt x="846" y="2"/>
                  </a:cubicBezTo>
                  <a:cubicBezTo>
                    <a:pt x="751" y="2"/>
                    <a:pt x="680" y="86"/>
                    <a:pt x="680" y="169"/>
                  </a:cubicBezTo>
                  <a:cubicBezTo>
                    <a:pt x="680" y="264"/>
                    <a:pt x="751" y="336"/>
                    <a:pt x="846" y="336"/>
                  </a:cubicBezTo>
                  <a:cubicBezTo>
                    <a:pt x="899" y="335"/>
                    <a:pt x="953" y="334"/>
                    <a:pt x="1006" y="334"/>
                  </a:cubicBezTo>
                  <a:cubicBezTo>
                    <a:pt x="1570" y="334"/>
                    <a:pt x="2108" y="391"/>
                    <a:pt x="2227" y="467"/>
                  </a:cubicBezTo>
                  <a:cubicBezTo>
                    <a:pt x="2204" y="514"/>
                    <a:pt x="2180" y="633"/>
                    <a:pt x="2120" y="764"/>
                  </a:cubicBezTo>
                  <a:lnTo>
                    <a:pt x="1465" y="657"/>
                  </a:lnTo>
                  <a:cubicBezTo>
                    <a:pt x="1457" y="656"/>
                    <a:pt x="1449" y="656"/>
                    <a:pt x="1441" y="656"/>
                  </a:cubicBezTo>
                  <a:cubicBezTo>
                    <a:pt x="1357" y="656"/>
                    <a:pt x="1287" y="713"/>
                    <a:pt x="1287" y="800"/>
                  </a:cubicBezTo>
                  <a:cubicBezTo>
                    <a:pt x="1275" y="883"/>
                    <a:pt x="1334" y="979"/>
                    <a:pt x="1418" y="979"/>
                  </a:cubicBezTo>
                  <a:lnTo>
                    <a:pt x="1954" y="1062"/>
                  </a:lnTo>
                  <a:cubicBezTo>
                    <a:pt x="1763" y="1372"/>
                    <a:pt x="1584" y="1550"/>
                    <a:pt x="1489" y="1574"/>
                  </a:cubicBezTo>
                  <a:cubicBezTo>
                    <a:pt x="1476" y="1578"/>
                    <a:pt x="1462" y="1580"/>
                    <a:pt x="1445" y="1580"/>
                  </a:cubicBezTo>
                  <a:cubicBezTo>
                    <a:pt x="1220" y="1580"/>
                    <a:pt x="687" y="1209"/>
                    <a:pt x="299" y="776"/>
                  </a:cubicBezTo>
                  <a:cubicBezTo>
                    <a:pt x="267" y="739"/>
                    <a:pt x="227" y="721"/>
                    <a:pt x="186" y="721"/>
                  </a:cubicBezTo>
                  <a:cubicBezTo>
                    <a:pt x="149" y="721"/>
                    <a:pt x="113" y="736"/>
                    <a:pt x="84" y="764"/>
                  </a:cubicBezTo>
                  <a:cubicBezTo>
                    <a:pt x="25" y="824"/>
                    <a:pt x="1" y="931"/>
                    <a:pt x="60" y="991"/>
                  </a:cubicBezTo>
                  <a:cubicBezTo>
                    <a:pt x="275" y="1205"/>
                    <a:pt x="537" y="1455"/>
                    <a:pt x="775" y="1634"/>
                  </a:cubicBezTo>
                  <a:cubicBezTo>
                    <a:pt x="1049" y="1800"/>
                    <a:pt x="1275" y="1896"/>
                    <a:pt x="1454" y="1896"/>
                  </a:cubicBezTo>
                  <a:cubicBezTo>
                    <a:pt x="1489" y="1896"/>
                    <a:pt x="1549" y="1896"/>
                    <a:pt x="1596" y="1884"/>
                  </a:cubicBezTo>
                  <a:cubicBezTo>
                    <a:pt x="1751" y="1836"/>
                    <a:pt x="1930" y="1669"/>
                    <a:pt x="2108" y="1407"/>
                  </a:cubicBezTo>
                  <a:cubicBezTo>
                    <a:pt x="2251" y="1193"/>
                    <a:pt x="2382" y="943"/>
                    <a:pt x="2477" y="741"/>
                  </a:cubicBezTo>
                  <a:cubicBezTo>
                    <a:pt x="2573" y="526"/>
                    <a:pt x="2585" y="395"/>
                    <a:pt x="2537" y="300"/>
                  </a:cubicBezTo>
                  <a:cubicBezTo>
                    <a:pt x="2454" y="145"/>
                    <a:pt x="2180" y="50"/>
                    <a:pt x="1584" y="26"/>
                  </a:cubicBezTo>
                  <a:cubicBezTo>
                    <a:pt x="1363" y="5"/>
                    <a:pt x="1146" y="1"/>
                    <a:pt x="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6245575" y="419464"/>
            <a:ext cx="304832" cy="356512"/>
            <a:chOff x="2236525" y="3353202"/>
            <a:chExt cx="304832" cy="356512"/>
          </a:xfrm>
        </p:grpSpPr>
        <p:sp>
          <p:nvSpPr>
            <p:cNvPr id="185" name="Google Shape;185;p28"/>
            <p:cNvSpPr/>
            <p:nvPr/>
          </p:nvSpPr>
          <p:spPr>
            <a:xfrm>
              <a:off x="2236525" y="3353202"/>
              <a:ext cx="304832" cy="356512"/>
            </a:xfrm>
            <a:custGeom>
              <a:rect b="b" l="l" r="r" t="t"/>
              <a:pathLst>
                <a:path extrusionOk="0" h="11141" w="9526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283373" y="3553106"/>
              <a:ext cx="16416" cy="11072"/>
            </a:xfrm>
            <a:custGeom>
              <a:rect b="b" l="l" r="r" t="t"/>
              <a:pathLst>
                <a:path extrusionOk="0" h="346" w="513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449485" y="3488658"/>
              <a:ext cx="17184" cy="12288"/>
            </a:xfrm>
            <a:custGeom>
              <a:rect b="b" l="l" r="r" t="t"/>
              <a:pathLst>
                <a:path extrusionOk="0" h="384" w="537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Lora"/>
                <a:ea typeface="Lora"/>
                <a:cs typeface="Lora"/>
                <a:sym typeface="Lora"/>
              </a:rPr>
              <a:t>EXPERIMENT</a:t>
            </a:r>
            <a:r>
              <a:rPr lang="en" sz="2600">
                <a:latin typeface="Lora"/>
                <a:ea typeface="Lora"/>
                <a:cs typeface="Lora"/>
                <a:sym typeface="Lora"/>
              </a:rPr>
              <a:t> TIMELINE</a:t>
            </a:r>
            <a:endParaRPr sz="2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3" name="Google Shape;193;p29"/>
          <p:cNvSpPr txBox="1"/>
          <p:nvPr>
            <p:ph idx="4294967295" type="subTitle"/>
          </p:nvPr>
        </p:nvSpPr>
        <p:spPr>
          <a:xfrm>
            <a:off x="838800" y="1359650"/>
            <a:ext cx="1540200" cy="15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Bred </a:t>
            </a:r>
            <a:r>
              <a:rPr lang="en" sz="1400">
                <a:latin typeface="Lora"/>
                <a:ea typeface="Lora"/>
                <a:cs typeface="Lora"/>
                <a:sym typeface="Lora"/>
              </a:rPr>
              <a:t>fish and divided them evenly into 6 wells removing debris</a:t>
            </a:r>
            <a:endParaRPr sz="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" name="Google Shape;194;p29"/>
          <p:cNvSpPr txBox="1"/>
          <p:nvPr>
            <p:ph idx="4294967295" type="ctrTitle"/>
          </p:nvPr>
        </p:nvSpPr>
        <p:spPr>
          <a:xfrm>
            <a:off x="838792" y="1023175"/>
            <a:ext cx="13434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Breed</a:t>
            </a:r>
            <a:r>
              <a:rPr b="0" lang="en" sz="1800">
                <a:latin typeface="Arial"/>
                <a:ea typeface="Arial"/>
                <a:cs typeface="Arial"/>
                <a:sym typeface="Arial"/>
              </a:rPr>
              <a:t> </a:t>
            </a:r>
            <a:endParaRPr sz="1400"/>
          </a:p>
        </p:txBody>
      </p:sp>
      <p:sp>
        <p:nvSpPr>
          <p:cNvPr id="195" name="Google Shape;195;p29"/>
          <p:cNvSpPr/>
          <p:nvPr/>
        </p:nvSpPr>
        <p:spPr>
          <a:xfrm>
            <a:off x="385711" y="2127875"/>
            <a:ext cx="510000" cy="510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818896" y="2985450"/>
            <a:ext cx="510000" cy="510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>
            <p:ph idx="4294967295" type="subTitle"/>
          </p:nvPr>
        </p:nvSpPr>
        <p:spPr>
          <a:xfrm>
            <a:off x="1171775" y="3909400"/>
            <a:ext cx="2543700" cy="1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Adding the appropriate solution to each well and labeling it</a:t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8" name="Google Shape;198;p29"/>
          <p:cNvSpPr txBox="1"/>
          <p:nvPr>
            <p:ph idx="4294967295" type="ctrTitle"/>
          </p:nvPr>
        </p:nvSpPr>
        <p:spPr>
          <a:xfrm>
            <a:off x="1171775" y="3682125"/>
            <a:ext cx="2857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ora"/>
                <a:ea typeface="Lora"/>
                <a:cs typeface="Lora"/>
                <a:sym typeface="Lora"/>
              </a:rPr>
              <a:t>Intoxicate Fish (For Science)</a:t>
            </a:r>
            <a:endParaRPr sz="1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" name="Google Shape;199;p29"/>
          <p:cNvSpPr txBox="1"/>
          <p:nvPr>
            <p:ph idx="4294967295" type="subTitle"/>
          </p:nvPr>
        </p:nvSpPr>
        <p:spPr>
          <a:xfrm>
            <a:off x="2820800" y="1162463"/>
            <a:ext cx="19713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Monitoring fish for deaths and malformations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0" name="Google Shape;200;p29"/>
          <p:cNvSpPr txBox="1"/>
          <p:nvPr>
            <p:ph idx="4294967295" type="ctrTitle"/>
          </p:nvPr>
        </p:nvSpPr>
        <p:spPr>
          <a:xfrm>
            <a:off x="2810380" y="810075"/>
            <a:ext cx="1623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Keep Watch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2379075" y="1914775"/>
            <a:ext cx="510000" cy="510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1828836" y="2892875"/>
            <a:ext cx="510000" cy="510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 txBox="1"/>
          <p:nvPr>
            <p:ph idx="4294967295" type="subTitle"/>
          </p:nvPr>
        </p:nvSpPr>
        <p:spPr>
          <a:xfrm>
            <a:off x="2662025" y="2954450"/>
            <a:ext cx="20151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Replace solution every two days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04" name="Google Shape;204;p29"/>
          <p:cNvSpPr txBox="1"/>
          <p:nvPr>
            <p:ph idx="4294967295" type="ctrTitle"/>
          </p:nvPr>
        </p:nvSpPr>
        <p:spPr>
          <a:xfrm>
            <a:off x="2662025" y="2649425"/>
            <a:ext cx="25719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Maintain Environment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" name="Google Shape;205;p29"/>
          <p:cNvSpPr txBox="1"/>
          <p:nvPr>
            <p:ph idx="4294967295" type="subTitle"/>
          </p:nvPr>
        </p:nvSpPr>
        <p:spPr>
          <a:xfrm>
            <a:off x="5233925" y="1310351"/>
            <a:ext cx="2073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Light response, swirl, heart rate, touch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" name="Google Shape;206;p29"/>
          <p:cNvSpPr txBox="1"/>
          <p:nvPr>
            <p:ph idx="4294967295" type="ctrTitle"/>
          </p:nvPr>
        </p:nvSpPr>
        <p:spPr>
          <a:xfrm>
            <a:off x="5230275" y="1015725"/>
            <a:ext cx="1623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Perform Tests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4780380" y="2120425"/>
            <a:ext cx="510000" cy="510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 txBox="1"/>
          <p:nvPr>
            <p:ph idx="4294967295" type="ctrTitle"/>
          </p:nvPr>
        </p:nvSpPr>
        <p:spPr>
          <a:xfrm>
            <a:off x="462488" y="2190413"/>
            <a:ext cx="3564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1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209" name="Google Shape;209;p29"/>
          <p:cNvSpPr txBox="1"/>
          <p:nvPr>
            <p:ph idx="4294967295" type="ctrTitle"/>
          </p:nvPr>
        </p:nvSpPr>
        <p:spPr>
          <a:xfrm>
            <a:off x="2453977" y="1956664"/>
            <a:ext cx="3564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3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210" name="Google Shape;210;p29"/>
          <p:cNvSpPr txBox="1"/>
          <p:nvPr>
            <p:ph idx="4294967295" type="ctrTitle"/>
          </p:nvPr>
        </p:nvSpPr>
        <p:spPr>
          <a:xfrm>
            <a:off x="4857177" y="2162314"/>
            <a:ext cx="3564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5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211" name="Google Shape;211;p29"/>
          <p:cNvSpPr txBox="1"/>
          <p:nvPr>
            <p:ph idx="4294967295" type="ctrTitle"/>
          </p:nvPr>
        </p:nvSpPr>
        <p:spPr>
          <a:xfrm>
            <a:off x="1905635" y="2925239"/>
            <a:ext cx="3564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4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212" name="Google Shape;212;p29"/>
          <p:cNvSpPr txBox="1"/>
          <p:nvPr>
            <p:ph idx="4294967295" type="ctrTitle"/>
          </p:nvPr>
        </p:nvSpPr>
        <p:spPr>
          <a:xfrm>
            <a:off x="895692" y="3038825"/>
            <a:ext cx="3564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2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639939" y="1210925"/>
            <a:ext cx="152950" cy="916987"/>
          </a:xfrm>
          <a:custGeom>
            <a:rect b="b" l="l" r="r" t="t"/>
            <a:pathLst>
              <a:path extrusionOk="0" h="32633" w="6118">
                <a:moveTo>
                  <a:pt x="6118" y="0"/>
                </a:moveTo>
                <a:lnTo>
                  <a:pt x="0" y="0"/>
                </a:lnTo>
                <a:lnTo>
                  <a:pt x="0" y="32633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" name="Google Shape;214;p29"/>
          <p:cNvSpPr/>
          <p:nvPr/>
        </p:nvSpPr>
        <p:spPr>
          <a:xfrm>
            <a:off x="2646550" y="997825"/>
            <a:ext cx="152950" cy="916987"/>
          </a:xfrm>
          <a:custGeom>
            <a:rect b="b" l="l" r="r" t="t"/>
            <a:pathLst>
              <a:path extrusionOk="0" h="32633" w="6118">
                <a:moveTo>
                  <a:pt x="6118" y="0"/>
                </a:moveTo>
                <a:lnTo>
                  <a:pt x="0" y="0"/>
                </a:lnTo>
                <a:lnTo>
                  <a:pt x="0" y="32633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Google Shape;215;p29"/>
          <p:cNvSpPr/>
          <p:nvPr/>
        </p:nvSpPr>
        <p:spPr>
          <a:xfrm>
            <a:off x="5028495" y="1203475"/>
            <a:ext cx="152950" cy="916987"/>
          </a:xfrm>
          <a:custGeom>
            <a:rect b="b" l="l" r="r" t="t"/>
            <a:pathLst>
              <a:path extrusionOk="0" h="32633" w="6118">
                <a:moveTo>
                  <a:pt x="6118" y="0"/>
                </a:moveTo>
                <a:lnTo>
                  <a:pt x="0" y="0"/>
                </a:lnTo>
                <a:lnTo>
                  <a:pt x="0" y="32633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Google Shape;216;p29"/>
          <p:cNvSpPr/>
          <p:nvPr/>
        </p:nvSpPr>
        <p:spPr>
          <a:xfrm flipH="1" rot="10800000">
            <a:off x="1059039" y="3502426"/>
            <a:ext cx="152950" cy="399999"/>
          </a:xfrm>
          <a:custGeom>
            <a:rect b="b" l="l" r="r" t="t"/>
            <a:pathLst>
              <a:path extrusionOk="0" h="32633" w="6118">
                <a:moveTo>
                  <a:pt x="6118" y="0"/>
                </a:moveTo>
                <a:lnTo>
                  <a:pt x="0" y="0"/>
                </a:lnTo>
                <a:lnTo>
                  <a:pt x="0" y="32633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Google Shape;217;p29"/>
          <p:cNvSpPr/>
          <p:nvPr/>
        </p:nvSpPr>
        <p:spPr>
          <a:xfrm flipH="1" rot="-5400000">
            <a:off x="2385555" y="2712101"/>
            <a:ext cx="152950" cy="399999"/>
          </a:xfrm>
          <a:custGeom>
            <a:rect b="b" l="l" r="r" t="t"/>
            <a:pathLst>
              <a:path extrusionOk="0" h="32633" w="6118">
                <a:moveTo>
                  <a:pt x="6118" y="0"/>
                </a:moveTo>
                <a:lnTo>
                  <a:pt x="0" y="0"/>
                </a:lnTo>
                <a:lnTo>
                  <a:pt x="0" y="32633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Google Shape;218;p29"/>
          <p:cNvSpPr txBox="1"/>
          <p:nvPr>
            <p:ph idx="4294967295" type="subTitle"/>
          </p:nvPr>
        </p:nvSpPr>
        <p:spPr>
          <a:xfrm>
            <a:off x="6010250" y="2445137"/>
            <a:ext cx="22875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Feed fish at 6 and 9 dpf </a:t>
            </a:r>
            <a:endParaRPr sz="1400">
              <a:solidFill>
                <a:srgbClr val="ADADAD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19" name="Google Shape;219;p29"/>
          <p:cNvSpPr/>
          <p:nvPr/>
        </p:nvSpPr>
        <p:spPr>
          <a:xfrm>
            <a:off x="5557130" y="3045350"/>
            <a:ext cx="510000" cy="510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 txBox="1"/>
          <p:nvPr>
            <p:ph idx="4294967295" type="ctrTitle"/>
          </p:nvPr>
        </p:nvSpPr>
        <p:spPr>
          <a:xfrm>
            <a:off x="5633927" y="3087239"/>
            <a:ext cx="3564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6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5805245" y="2128400"/>
            <a:ext cx="152950" cy="916987"/>
          </a:xfrm>
          <a:custGeom>
            <a:rect b="b" l="l" r="r" t="t"/>
            <a:pathLst>
              <a:path extrusionOk="0" h="32633" w="6118">
                <a:moveTo>
                  <a:pt x="6118" y="0"/>
                </a:moveTo>
                <a:lnTo>
                  <a:pt x="0" y="0"/>
                </a:lnTo>
                <a:lnTo>
                  <a:pt x="0" y="32633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Google Shape;222;p29"/>
          <p:cNvSpPr txBox="1"/>
          <p:nvPr>
            <p:ph idx="4294967295" type="ctrTitle"/>
          </p:nvPr>
        </p:nvSpPr>
        <p:spPr>
          <a:xfrm>
            <a:off x="5958200" y="1914775"/>
            <a:ext cx="1623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Nourish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3" name="Google Shape;223;p29"/>
          <p:cNvSpPr/>
          <p:nvPr/>
        </p:nvSpPr>
        <p:spPr>
          <a:xfrm rot="-5400000">
            <a:off x="5455345" y="3978650"/>
            <a:ext cx="152950" cy="916987"/>
          </a:xfrm>
          <a:custGeom>
            <a:rect b="b" l="l" r="r" t="t"/>
            <a:pathLst>
              <a:path extrusionOk="0" h="32633" w="6118">
                <a:moveTo>
                  <a:pt x="6118" y="0"/>
                </a:moveTo>
                <a:lnTo>
                  <a:pt x="0" y="0"/>
                </a:lnTo>
                <a:lnTo>
                  <a:pt x="0" y="32633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Google Shape;224;p29"/>
          <p:cNvSpPr/>
          <p:nvPr/>
        </p:nvSpPr>
        <p:spPr>
          <a:xfrm rot="5400000">
            <a:off x="5965445" y="3628700"/>
            <a:ext cx="152950" cy="916987"/>
          </a:xfrm>
          <a:custGeom>
            <a:rect b="b" l="l" r="r" t="t"/>
            <a:pathLst>
              <a:path extrusionOk="0" h="32633" w="6118">
                <a:moveTo>
                  <a:pt x="6118" y="0"/>
                </a:moveTo>
                <a:lnTo>
                  <a:pt x="0" y="0"/>
                </a:lnTo>
                <a:lnTo>
                  <a:pt x="0" y="32633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Google Shape;225;p29"/>
          <p:cNvSpPr/>
          <p:nvPr/>
        </p:nvSpPr>
        <p:spPr>
          <a:xfrm>
            <a:off x="5557130" y="4009525"/>
            <a:ext cx="510000" cy="510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>
            <p:ph idx="4294967295" type="ctrTitle"/>
          </p:nvPr>
        </p:nvSpPr>
        <p:spPr>
          <a:xfrm>
            <a:off x="5633927" y="4072064"/>
            <a:ext cx="3564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7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227" name="Google Shape;227;p29"/>
          <p:cNvSpPr txBox="1"/>
          <p:nvPr>
            <p:ph idx="4294967295" type="ctrTitle"/>
          </p:nvPr>
        </p:nvSpPr>
        <p:spPr>
          <a:xfrm>
            <a:off x="6500425" y="3735550"/>
            <a:ext cx="1834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Reverse Reverse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8" name="Google Shape;228;p29"/>
          <p:cNvSpPr txBox="1"/>
          <p:nvPr>
            <p:ph idx="4294967295" type="subTitle"/>
          </p:nvPr>
        </p:nvSpPr>
        <p:spPr>
          <a:xfrm>
            <a:off x="6500425" y="4068924"/>
            <a:ext cx="22875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Repeat 3-5 for 14 days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Mortality</a:t>
            </a:r>
            <a:endParaRPr/>
          </a:p>
        </p:txBody>
      </p:sp>
      <p:sp>
        <p:nvSpPr>
          <p:cNvPr id="234" name="Google Shape;234;p30"/>
          <p:cNvSpPr txBox="1"/>
          <p:nvPr>
            <p:ph idx="4294967295" type="ctrTitle"/>
          </p:nvPr>
        </p:nvSpPr>
        <p:spPr>
          <a:xfrm>
            <a:off x="5355797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B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ctrTitle"/>
          </p:nvPr>
        </p:nvSpPr>
        <p:spPr>
          <a:xfrm>
            <a:off x="1475560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-672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Google Shape;237;p30"/>
          <p:cNvSpPr/>
          <p:nvPr/>
        </p:nvSpPr>
        <p:spPr>
          <a:xfrm flipH="1">
            <a:off x="650837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63" y="1930675"/>
            <a:ext cx="3759875" cy="271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050" y="1930675"/>
            <a:ext cx="3786018" cy="271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ctrTitle"/>
          </p:nvPr>
        </p:nvSpPr>
        <p:spPr>
          <a:xfrm>
            <a:off x="2182225" y="277166"/>
            <a:ext cx="477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Hatch Rate</a:t>
            </a:r>
            <a:endParaRPr/>
          </a:p>
        </p:txBody>
      </p:sp>
      <p:sp>
        <p:nvSpPr>
          <p:cNvPr id="245" name="Google Shape;245;p31"/>
          <p:cNvSpPr txBox="1"/>
          <p:nvPr>
            <p:ph idx="4294967295" type="ctrTitle"/>
          </p:nvPr>
        </p:nvSpPr>
        <p:spPr>
          <a:xfrm>
            <a:off x="5355797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B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46" name="Google Shape;246;p31"/>
          <p:cNvSpPr txBox="1"/>
          <p:nvPr>
            <p:ph idx="4294967295" type="ctrTitle"/>
          </p:nvPr>
        </p:nvSpPr>
        <p:spPr>
          <a:xfrm>
            <a:off x="1475560" y="1503875"/>
            <a:ext cx="2296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EXPERIMENT 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-672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Google Shape;248;p31"/>
          <p:cNvSpPr/>
          <p:nvPr/>
        </p:nvSpPr>
        <p:spPr>
          <a:xfrm flipH="1">
            <a:off x="6508375" y="1293165"/>
            <a:ext cx="2635625" cy="215150"/>
          </a:xfrm>
          <a:custGeom>
            <a:rect b="b" l="l" r="r" t="t"/>
            <a:pathLst>
              <a:path extrusionOk="0" h="8606" w="105425">
                <a:moveTo>
                  <a:pt x="105425" y="8606"/>
                </a:moveTo>
                <a:lnTo>
                  <a:pt x="105425" y="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38" y="1932188"/>
            <a:ext cx="4134324" cy="294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161" y="1935825"/>
            <a:ext cx="4148239" cy="29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crobiology Breakthrough by Slidesgo">
  <a:themeElements>
    <a:clrScheme name="Simple Light">
      <a:dk1>
        <a:srgbClr val="252525"/>
      </a:dk1>
      <a:lt1>
        <a:srgbClr val="FFFFFF"/>
      </a:lt1>
      <a:dk2>
        <a:srgbClr val="595959"/>
      </a:dk2>
      <a:lt2>
        <a:srgbClr val="EEEEEE"/>
      </a:lt2>
      <a:accent1>
        <a:srgbClr val="D24141"/>
      </a:accent1>
      <a:accent2>
        <a:srgbClr val="B42526"/>
      </a:accent2>
      <a:accent3>
        <a:srgbClr val="800909"/>
      </a:accent3>
      <a:accent4>
        <a:srgbClr val="4F0000"/>
      </a:accent4>
      <a:accent5>
        <a:srgbClr val="D9D9D9"/>
      </a:accent5>
      <a:accent6>
        <a:srgbClr val="CCCCCC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